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2" r:id="rId1"/>
    <p:sldMasterId id="2147483679" r:id="rId2"/>
    <p:sldMasterId id="2147483722" r:id="rId3"/>
  </p:sldMasterIdLst>
  <p:notesMasterIdLst>
    <p:notesMasterId r:id="rId30"/>
  </p:notesMasterIdLst>
  <p:handoutMasterIdLst>
    <p:handoutMasterId r:id="rId31"/>
  </p:handoutMasterIdLst>
  <p:sldIdLst>
    <p:sldId id="2666" r:id="rId4"/>
    <p:sldId id="2672" r:id="rId5"/>
    <p:sldId id="2651" r:id="rId6"/>
    <p:sldId id="2673" r:id="rId7"/>
    <p:sldId id="2653" r:id="rId8"/>
    <p:sldId id="2674" r:id="rId9"/>
    <p:sldId id="509" r:id="rId10"/>
    <p:sldId id="2654" r:id="rId11"/>
    <p:sldId id="2658" r:id="rId12"/>
    <p:sldId id="2660" r:id="rId13"/>
    <p:sldId id="2667" r:id="rId14"/>
    <p:sldId id="2670" r:id="rId15"/>
    <p:sldId id="2675" r:id="rId16"/>
    <p:sldId id="2668" r:id="rId17"/>
    <p:sldId id="2657" r:id="rId18"/>
    <p:sldId id="1623" r:id="rId19"/>
    <p:sldId id="1601" r:id="rId20"/>
    <p:sldId id="2676" r:id="rId21"/>
    <p:sldId id="2656" r:id="rId22"/>
    <p:sldId id="2659" r:id="rId23"/>
    <p:sldId id="2662" r:id="rId24"/>
    <p:sldId id="2663" r:id="rId25"/>
    <p:sldId id="2671" r:id="rId26"/>
    <p:sldId id="2655" r:id="rId27"/>
    <p:sldId id="2678" r:id="rId28"/>
    <p:sldId id="2679" r:id="rId29"/>
  </p:sldIdLst>
  <p:sldSz cx="9906000" cy="6858000" type="A4"/>
  <p:notesSz cx="6797675" cy="9874250"/>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8E988C4-1C32-4685-8426-2D21028E7076}">
          <p14:sldIdLst>
            <p14:sldId id="2666"/>
            <p14:sldId id="2672"/>
            <p14:sldId id="2651"/>
            <p14:sldId id="2673"/>
            <p14:sldId id="2653"/>
            <p14:sldId id="2674"/>
            <p14:sldId id="509"/>
            <p14:sldId id="2654"/>
            <p14:sldId id="2658"/>
            <p14:sldId id="2660"/>
            <p14:sldId id="2667"/>
            <p14:sldId id="2670"/>
            <p14:sldId id="2675"/>
            <p14:sldId id="2668"/>
            <p14:sldId id="2657"/>
            <p14:sldId id="1623"/>
            <p14:sldId id="1601"/>
            <p14:sldId id="2676"/>
            <p14:sldId id="2656"/>
            <p14:sldId id="2659"/>
            <p14:sldId id="2662"/>
            <p14:sldId id="2663"/>
            <p14:sldId id="2671"/>
            <p14:sldId id="2655"/>
            <p14:sldId id="2678"/>
            <p14:sldId id="2679"/>
          </p14:sldIdLst>
        </p14:section>
        <p14:section name="Content" id="{EFAE5B0A-E639-4236-9954-F900E469C47A}">
          <p14:sldIdLst/>
        </p14:section>
        <p14:section name="Summary" id="{64CECE24-7E85-4FDE-8E26-4A8A7F47D265}">
          <p14:sldIdLst/>
        </p14:section>
        <p14:section name="Appendix" id="{1942D171-2288-45AC-8DDB-05622D7B6245}">
          <p14:sldIdLst/>
        </p14:section>
      </p14:sectionLst>
    </p:ext>
    <p:ext uri="{EFAFB233-063F-42B5-8137-9DF3F51BA10A}">
      <p15:sldGuideLst xmlns:p15="http://schemas.microsoft.com/office/powerpoint/2012/main">
        <p15:guide id="1" orient="horz" pos="1026" userDrawn="1">
          <p15:clr>
            <a:srgbClr val="A4A3A4"/>
          </p15:clr>
        </p15:guide>
        <p15:guide id="2" orient="horz" pos="3997" userDrawn="1">
          <p15:clr>
            <a:srgbClr val="A4A3A4"/>
          </p15:clr>
        </p15:guide>
        <p15:guide id="3" orient="horz" pos="3566" userDrawn="1">
          <p15:clr>
            <a:srgbClr val="A4A3A4"/>
          </p15:clr>
        </p15:guide>
        <p15:guide id="4" orient="horz" pos="4247" userDrawn="1">
          <p15:clr>
            <a:srgbClr val="A4A3A4"/>
          </p15:clr>
        </p15:guide>
        <p15:guide id="5" orient="horz" pos="1298" userDrawn="1">
          <p15:clr>
            <a:srgbClr val="A4A3A4"/>
          </p15:clr>
        </p15:guide>
        <p15:guide id="6" orient="horz" pos="504" userDrawn="1">
          <p15:clr>
            <a:srgbClr val="A4A3A4"/>
          </p15:clr>
        </p15:guide>
        <p15:guide id="7" pos="3120" userDrawn="1">
          <p15:clr>
            <a:srgbClr val="A4A3A4"/>
          </p15:clr>
        </p15:guide>
        <p15:guide id="8" pos="171" userDrawn="1">
          <p15:clr>
            <a:srgbClr val="A4A3A4"/>
          </p15:clr>
        </p15:guide>
        <p15:guide id="9" pos="6069" userDrawn="1">
          <p15:clr>
            <a:srgbClr val="A4A3A4"/>
          </p15:clr>
        </p15:guide>
        <p15:guide id="10" pos="3366" userDrawn="1">
          <p15:clr>
            <a:srgbClr val="A4A3A4"/>
          </p15:clr>
        </p15:guide>
        <p15:guide id="11" pos="2874"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003"/>
    <a:srgbClr val="014884"/>
    <a:srgbClr val="F5F1E7"/>
    <a:srgbClr val="4F7AA7"/>
    <a:srgbClr val="004584"/>
    <a:srgbClr val="FFECC3"/>
    <a:srgbClr val="F0B410"/>
    <a:srgbClr val="A67D14"/>
    <a:srgbClr val="0086FF"/>
    <a:srgbClr val="004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6"/>
    <p:restoredTop sz="94249" autoAdjust="0"/>
  </p:normalViewPr>
  <p:slideViewPr>
    <p:cSldViewPr snapToGrid="0">
      <p:cViewPr varScale="1">
        <p:scale>
          <a:sx n="61" d="100"/>
          <a:sy n="61" d="100"/>
        </p:scale>
        <p:origin x="1388" y="34"/>
      </p:cViewPr>
      <p:guideLst>
        <p:guide orient="horz" pos="1026"/>
        <p:guide orient="horz" pos="3997"/>
        <p:guide orient="horz" pos="3566"/>
        <p:guide orient="horz" pos="4247"/>
        <p:guide orient="horz" pos="1298"/>
        <p:guide orient="horz" pos="504"/>
        <p:guide pos="3120"/>
        <p:guide pos="171"/>
        <p:guide pos="6069"/>
        <p:guide pos="3366"/>
        <p:guide pos="2874"/>
      </p:guideLst>
    </p:cSldViewPr>
  </p:slideViewPr>
  <p:notesTextViewPr>
    <p:cViewPr>
      <p:scale>
        <a:sx n="1" d="1"/>
        <a:sy n="1" d="1"/>
      </p:scale>
      <p:origin x="0" y="0"/>
    </p:cViewPr>
  </p:notesTextViewPr>
  <p:notesViewPr>
    <p:cSldViewPr snapToGrid="0">
      <p:cViewPr>
        <p:scale>
          <a:sx n="1" d="2"/>
          <a:sy n="1" d="2"/>
        </p:scale>
        <p:origin x="0" y="0"/>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dirty="0">
              <a:latin typeface="Arial" pitchFamily="34" charset="0"/>
              <a:cs typeface="Arial" pitchFamily="34" charset="0"/>
            </a:endParaRPr>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itchFamily="34" charset="0"/>
                <a:cs typeface="Arial" pitchFamily="34" charset="0"/>
              </a:rPr>
              <a:pPr/>
              <a:t>12/3/2019</a:t>
            </a:fld>
            <a:endParaRPr lang="en-US" dirty="0">
              <a:latin typeface="Arial" pitchFamily="34" charset="0"/>
              <a:cs typeface="Arial" pitchFamily="34" charset="0"/>
            </a:endParaRPr>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itchFamily="34" charset="0"/>
                <a:cs typeface="Arial" pitchFamily="34" charset="0"/>
              </a:rPr>
              <a:pPr/>
              <a:t>‹#›</a:t>
            </a:fld>
            <a:endParaRPr lang="en-US" dirty="0">
              <a:latin typeface="Arial" pitchFamily="34" charset="0"/>
              <a:cs typeface="Arial" pitchFamily="34" charset="0"/>
            </a:endParaRPr>
          </a:p>
        </p:txBody>
      </p:sp>
    </p:spTree>
    <p:extLst>
      <p:ext uri="{BB962C8B-B14F-4D97-AF65-F5344CB8AC3E}">
        <p14:creationId xmlns:p14="http://schemas.microsoft.com/office/powerpoint/2010/main" val="686055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atin typeface="Arial" pitchFamily="34" charset="0"/>
                <a:cs typeface="Arial" pitchFamily="34" charset="0"/>
              </a:defRPr>
            </a:lvl1pPr>
          </a:lstStyle>
          <a:p>
            <a:fld id="{732C4D34-2C19-43C3-91CC-9F2B4AC12977}" type="datetimeFigureOut">
              <a:rPr lang="en-US" smtClean="0"/>
              <a:pPr/>
              <a:t>12/3/2019</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atin typeface="Arial" pitchFamily="34" charset="0"/>
                <a:cs typeface="Arial" pitchFamily="34" charset="0"/>
              </a:defRPr>
            </a:lvl1pPr>
          </a:lstStyle>
          <a:p>
            <a:fld id="{D256E95E-57AA-4526-AA4C-3002F47FB13B}" type="slidenum">
              <a:rPr lang="en-US" smtClean="0"/>
              <a:pPr/>
              <a:t>‹#›</a:t>
            </a:fld>
            <a:endParaRPr lang="en-US" dirty="0"/>
          </a:p>
        </p:txBody>
      </p:sp>
    </p:spTree>
    <p:extLst>
      <p:ext uri="{BB962C8B-B14F-4D97-AF65-F5344CB8AC3E}">
        <p14:creationId xmlns:p14="http://schemas.microsoft.com/office/powerpoint/2010/main" val="1571392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r>
              <a:rPr lang="en-US" sz="1400" dirty="0"/>
              <a:t>Hi there, I am Robin Jindal from team 6. Today, we will be discussing the impact of live music in bars in New York City.</a:t>
            </a:r>
          </a:p>
        </p:txBody>
      </p:sp>
    </p:spTree>
    <p:extLst>
      <p:ext uri="{BB962C8B-B14F-4D97-AF65-F5344CB8AC3E}">
        <p14:creationId xmlns:p14="http://schemas.microsoft.com/office/powerpoint/2010/main" val="2932369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 team of analytical consultants and really passionate about this project. This is our plan for today and let’s get started.</a:t>
            </a:r>
          </a:p>
        </p:txBody>
      </p:sp>
      <p:sp>
        <p:nvSpPr>
          <p:cNvPr id="4" name="Slide Number Placeholder 3"/>
          <p:cNvSpPr>
            <a:spLocks noGrp="1"/>
          </p:cNvSpPr>
          <p:nvPr>
            <p:ph type="sldNum" sz="quarter" idx="5"/>
          </p:nvPr>
        </p:nvSpPr>
        <p:spPr/>
        <p:txBody>
          <a:bodyPr/>
          <a:lstStyle/>
          <a:p>
            <a:fld id="{D256E95E-57AA-4526-AA4C-3002F47FB13B}" type="slidenum">
              <a:rPr lang="en-US" smtClean="0"/>
              <a:pPr/>
              <a:t>2</a:t>
            </a:fld>
            <a:endParaRPr lang="en-US" dirty="0"/>
          </a:p>
        </p:txBody>
      </p:sp>
    </p:spTree>
    <p:extLst>
      <p:ext uri="{BB962C8B-B14F-4D97-AF65-F5344CB8AC3E}">
        <p14:creationId xmlns:p14="http://schemas.microsoft.com/office/powerpoint/2010/main" val="200086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client is a bar owner in new York city. Since new York is a home to 10s of 1000s of bars, our client wants to attract people to his bar. He wants to analyze public sentiments on online platforms and want to decide whether he should make some investment  in order to attract more crowd. One such investment he is looking for is live music. Invest in live music at his bar or stick with the already installed music in the form of Jukebox, DJ or Karaoke. Before deploying any changes our client would like to know if employing live music:</a:t>
            </a:r>
          </a:p>
          <a:p>
            <a:pPr marL="228600" indent="-228600">
              <a:buAutoNum type="arabicPeriod"/>
            </a:pPr>
            <a:r>
              <a:rPr lang="en-US" dirty="0"/>
              <a:t>Improve average rating</a:t>
            </a:r>
          </a:p>
          <a:p>
            <a:pPr marL="228600" indent="-228600">
              <a:buAutoNum type="arabicPeriod"/>
            </a:pPr>
            <a:r>
              <a:rPr lang="en-US" dirty="0"/>
              <a:t>Would it be able to increase the footfall of consumers?</a:t>
            </a:r>
          </a:p>
          <a:p>
            <a:pPr marL="228600" indent="-228600">
              <a:buAutoNum type="arabicPeriod"/>
            </a:pPr>
            <a:r>
              <a:rPr lang="en-US" dirty="0"/>
              <a:t>Would it spread positive sentiments ot online platforms?</a:t>
            </a:r>
          </a:p>
          <a:p>
            <a:pPr marL="228600" indent="-228600">
              <a:buAutoNum type="arabicPeriod"/>
            </a:pPr>
            <a:r>
              <a:rPr lang="en-US" dirty="0"/>
              <a:t>And more from an investment point of view, would it be cost effective</a:t>
            </a:r>
          </a:p>
        </p:txBody>
      </p:sp>
      <p:sp>
        <p:nvSpPr>
          <p:cNvPr id="4" name="Slide Number Placeholder 3"/>
          <p:cNvSpPr>
            <a:spLocks noGrp="1"/>
          </p:cNvSpPr>
          <p:nvPr>
            <p:ph type="sldNum" sz="quarter" idx="5"/>
          </p:nvPr>
        </p:nvSpPr>
        <p:spPr/>
        <p:txBody>
          <a:bodyPr/>
          <a:lstStyle/>
          <a:p>
            <a:fld id="{D256E95E-57AA-4526-AA4C-3002F47FB13B}" type="slidenum">
              <a:rPr lang="en-US" smtClean="0"/>
              <a:pPr/>
              <a:t>3</a:t>
            </a:fld>
            <a:endParaRPr lang="en-US" dirty="0"/>
          </a:p>
        </p:txBody>
      </p:sp>
    </p:spTree>
    <p:extLst>
      <p:ext uri="{BB962C8B-B14F-4D97-AF65-F5344CB8AC3E}">
        <p14:creationId xmlns:p14="http://schemas.microsoft.com/office/powerpoint/2010/main" val="225551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external research we came to know that Live music promotes better dining experience and hence improve overall consumer experience. But playing live music comes with significant costs namely Paying the artist, getting the license to play live music and a loss of opportunity cost in terms of the space it requires. </a:t>
            </a:r>
          </a:p>
          <a:p>
            <a:endParaRPr lang="en-US" dirty="0"/>
          </a:p>
          <a:p>
            <a:r>
              <a:rPr lang="en-US" dirty="0"/>
              <a:t>By delving deeper into external research we understood that 94% of people look online to decide which bar to go. 45% of these look at Yelp reviews. So we believe by monitoring Yelp  reviews we will be able to correctly gauge how our investment would affect our Performance.</a:t>
            </a:r>
          </a:p>
        </p:txBody>
      </p:sp>
      <p:sp>
        <p:nvSpPr>
          <p:cNvPr id="4" name="Slide Number Placeholder 3"/>
          <p:cNvSpPr>
            <a:spLocks noGrp="1"/>
          </p:cNvSpPr>
          <p:nvPr>
            <p:ph type="sldNum" sz="quarter" idx="5"/>
          </p:nvPr>
        </p:nvSpPr>
        <p:spPr/>
        <p:txBody>
          <a:bodyPr/>
          <a:lstStyle/>
          <a:p>
            <a:fld id="{D256E95E-57AA-4526-AA4C-3002F47FB13B}" type="slidenum">
              <a:rPr lang="en-US" smtClean="0"/>
              <a:pPr/>
              <a:t>4</a:t>
            </a:fld>
            <a:endParaRPr lang="en-US" dirty="0"/>
          </a:p>
        </p:txBody>
      </p:sp>
    </p:spTree>
    <p:extLst>
      <p:ext uri="{BB962C8B-B14F-4D97-AF65-F5344CB8AC3E}">
        <p14:creationId xmlns:p14="http://schemas.microsoft.com/office/powerpoint/2010/main" val="293310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7</a:t>
            </a:fld>
            <a:endParaRPr lang="en-US" dirty="0"/>
          </a:p>
        </p:txBody>
      </p:sp>
    </p:spTree>
    <p:extLst>
      <p:ext uri="{BB962C8B-B14F-4D97-AF65-F5344CB8AC3E}">
        <p14:creationId xmlns:p14="http://schemas.microsoft.com/office/powerpoint/2010/main" val="872824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6E95E-57AA-4526-AA4C-3002F47FB13B}" type="slidenum">
              <a:rPr lang="en-US" smtClean="0"/>
              <a:pPr/>
              <a:t>14</a:t>
            </a:fld>
            <a:endParaRPr lang="en-US" dirty="0"/>
          </a:p>
        </p:txBody>
      </p:sp>
    </p:spTree>
    <p:extLst>
      <p:ext uri="{BB962C8B-B14F-4D97-AF65-F5344CB8AC3E}">
        <p14:creationId xmlns:p14="http://schemas.microsoft.com/office/powerpoint/2010/main" val="337234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600"/>
              </a:spcBef>
              <a:buClr>
                <a:schemeClr val="bg2"/>
              </a:buClr>
              <a:buFont typeface="Arial" panose="020B0604020202020204" pitchFamily="34" charset="0"/>
              <a:buChar char="•"/>
            </a:pPr>
            <a:r>
              <a:rPr lang="en-US" sz="1200" dirty="0">
                <a:solidFill>
                  <a:srgbClr val="000000"/>
                </a:solidFill>
                <a:latin typeface="Arial "/>
              </a:rPr>
              <a:t>Scraping all bars could make the data imbalanced and give a biased estimate of average rating and average sentiment score of live music and other music</a:t>
            </a:r>
          </a:p>
          <a:p>
            <a:pPr marL="285750" indent="-285750">
              <a:lnSpc>
                <a:spcPct val="90000"/>
              </a:lnSpc>
              <a:spcBef>
                <a:spcPts val="600"/>
              </a:spcBef>
              <a:buClr>
                <a:schemeClr val="bg2"/>
              </a:buClr>
              <a:buFont typeface="Arial" panose="020B0604020202020204" pitchFamily="34" charset="0"/>
              <a:buChar char="•"/>
            </a:pPr>
            <a:endParaRPr lang="en-US" sz="1200" dirty="0">
              <a:latin typeface="Arial "/>
            </a:endParaRPr>
          </a:p>
          <a:p>
            <a:endParaRPr lang="en-US" dirty="0"/>
          </a:p>
        </p:txBody>
      </p:sp>
      <p:sp>
        <p:nvSpPr>
          <p:cNvPr id="4" name="Slide Number Placeholder 3"/>
          <p:cNvSpPr>
            <a:spLocks noGrp="1"/>
          </p:cNvSpPr>
          <p:nvPr>
            <p:ph type="sldNum" sz="quarter" idx="5"/>
          </p:nvPr>
        </p:nvSpPr>
        <p:spPr/>
        <p:txBody>
          <a:bodyPr/>
          <a:lstStyle/>
          <a:p>
            <a:fld id="{D256E95E-57AA-4526-AA4C-3002F47FB13B}" type="slidenum">
              <a:rPr lang="en-US" smtClean="0"/>
              <a:pPr/>
              <a:t>15</a:t>
            </a:fld>
            <a:endParaRPr lang="en-US" dirty="0"/>
          </a:p>
        </p:txBody>
      </p:sp>
    </p:spTree>
    <p:extLst>
      <p:ext uri="{BB962C8B-B14F-4D97-AF65-F5344CB8AC3E}">
        <p14:creationId xmlns:p14="http://schemas.microsoft.com/office/powerpoint/2010/main" val="287085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14675" y="514350"/>
            <a:ext cx="371633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384295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14675" y="514350"/>
            <a:ext cx="371633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689564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EEFE-1040-4D5D-8070-73DA8151A8CF}"/>
              </a:ext>
            </a:extLst>
          </p:cNvPr>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4AA724-1C4A-48BF-9574-93099A3479D0}"/>
              </a:ext>
            </a:extLst>
          </p:cNvPr>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22AFAD-94CE-457B-AFBF-6292BC5F19E2}"/>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5" name="Footer Placeholder 4">
            <a:extLst>
              <a:ext uri="{FF2B5EF4-FFF2-40B4-BE49-F238E27FC236}">
                <a16:creationId xmlns:a16="http://schemas.microsoft.com/office/drawing/2014/main" id="{3D037279-64BA-483C-A142-18FFBD8D15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B99A52-4A52-48A3-A2E6-410BF6A52B64}"/>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131859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160B-12F3-46C6-BCC3-4DCDC34E34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F7FADC-1413-4D7F-86CC-5F7768F81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0A5F58-6689-4959-9AD1-342873410E89}"/>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5" name="Footer Placeholder 4">
            <a:extLst>
              <a:ext uri="{FF2B5EF4-FFF2-40B4-BE49-F238E27FC236}">
                <a16:creationId xmlns:a16="http://schemas.microsoft.com/office/drawing/2014/main" id="{1357E69B-1004-43DD-B519-5211EA34CE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CCD943-1588-4DD2-A744-8957D9EC03C6}"/>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3081865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B5AF65-4635-4CAC-A3C6-FB9D64676EEE}"/>
              </a:ext>
            </a:extLst>
          </p:cNvPr>
          <p:cNvSpPr>
            <a:spLocks noGrp="1"/>
          </p:cNvSpPr>
          <p:nvPr>
            <p:ph type="title" orient="vert"/>
          </p:nvPr>
        </p:nvSpPr>
        <p:spPr>
          <a:xfrm>
            <a:off x="7089775" y="365125"/>
            <a:ext cx="2135188"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E1B78E-3B0E-43E1-9345-F88A755106D9}"/>
              </a:ext>
            </a:extLst>
          </p:cNvPr>
          <p:cNvSpPr>
            <a:spLocks noGrp="1"/>
          </p:cNvSpPr>
          <p:nvPr>
            <p:ph type="body" orient="vert" idx="1"/>
          </p:nvPr>
        </p:nvSpPr>
        <p:spPr>
          <a:xfrm>
            <a:off x="681038" y="365125"/>
            <a:ext cx="625633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AAACD-14B5-4282-957B-A4517CBE7E12}"/>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5" name="Footer Placeholder 4">
            <a:extLst>
              <a:ext uri="{FF2B5EF4-FFF2-40B4-BE49-F238E27FC236}">
                <a16:creationId xmlns:a16="http://schemas.microsoft.com/office/drawing/2014/main" id="{90C1B2FD-3B26-4111-B0E7-C99B1499A0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60B01C-70E7-4E46-86D0-9CA7889A9AA6}"/>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4216704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White 2014">
    <p:spTree>
      <p:nvGrpSpPr>
        <p:cNvPr id="1" name=""/>
        <p:cNvGrpSpPr/>
        <p:nvPr/>
      </p:nvGrpSpPr>
      <p:grpSpPr>
        <a:xfrm>
          <a:off x="0" y="0"/>
          <a:ext cx="0" cy="0"/>
          <a:chOff x="0" y="0"/>
          <a:chExt cx="0" cy="0"/>
        </a:xfrm>
      </p:grpSpPr>
      <p:cxnSp>
        <p:nvCxnSpPr>
          <p:cNvPr id="11" name="Straight Connector 10"/>
          <p:cNvCxnSpPr/>
          <p:nvPr userDrawn="1"/>
        </p:nvCxnSpPr>
        <p:spPr>
          <a:xfrm>
            <a:off x="0" y="3679900"/>
            <a:ext cx="9906000" cy="0"/>
          </a:xfrm>
          <a:prstGeom prst="line">
            <a:avLst/>
          </a:prstGeom>
          <a:ln w="28575">
            <a:solidFill>
              <a:srgbClr val="35477A"/>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ctrTitle" hasCustomPrompt="1"/>
          </p:nvPr>
        </p:nvSpPr>
        <p:spPr>
          <a:xfrm>
            <a:off x="306885" y="3993375"/>
            <a:ext cx="9336293" cy="995327"/>
          </a:xfrm>
          <a:prstGeom prst="rect">
            <a:avLst/>
          </a:prstGeom>
        </p:spPr>
        <p:txBody>
          <a:bodyPr anchor="b" anchorCtr="0">
            <a:normAutofit/>
          </a:bodyPr>
          <a:lstStyle>
            <a:lvl1pPr algn="l">
              <a:defRPr sz="3200" b="1">
                <a:solidFill>
                  <a:schemeClr val="tx1"/>
                </a:solidFill>
              </a:defRPr>
            </a:lvl1pPr>
          </a:lstStyle>
          <a:p>
            <a:r>
              <a:rPr lang="en-US"/>
              <a:t>Name of the presentation</a:t>
            </a:r>
            <a:endParaRPr lang="nl-NL"/>
          </a:p>
        </p:txBody>
      </p:sp>
      <p:sp>
        <p:nvSpPr>
          <p:cNvPr id="14" name="Subtitle 2"/>
          <p:cNvSpPr>
            <a:spLocks noGrp="1"/>
          </p:cNvSpPr>
          <p:nvPr>
            <p:ph type="subTitle" idx="1" hasCustomPrompt="1"/>
          </p:nvPr>
        </p:nvSpPr>
        <p:spPr>
          <a:xfrm>
            <a:off x="306885" y="5179566"/>
            <a:ext cx="7236915" cy="443198"/>
          </a:xfrm>
          <a:prstGeom prst="rect">
            <a:avLst/>
          </a:prstGeom>
        </p:spPr>
        <p:txBody>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Name</a:t>
            </a:r>
          </a:p>
          <a:p>
            <a:r>
              <a:rPr lang="en-US"/>
              <a:t>Department</a:t>
            </a:r>
            <a:endParaRPr lang="nl-NL"/>
          </a:p>
        </p:txBody>
      </p:sp>
    </p:spTree>
    <p:extLst>
      <p:ext uri="{BB962C8B-B14F-4D97-AF65-F5344CB8AC3E}">
        <p14:creationId xmlns:p14="http://schemas.microsoft.com/office/powerpoint/2010/main" val="13312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laimer 2016">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200" y="2060576"/>
            <a:ext cx="9362546" cy="221599"/>
          </a:xfrm>
        </p:spPr>
        <p:txBody>
          <a:bodyPr/>
          <a:lstStyle>
            <a:lvl1pPr marL="1588" indent="0">
              <a:spcBef>
                <a:spcPts val="1400"/>
              </a:spcBef>
              <a:buNone/>
              <a:defRPr/>
            </a:lvl1pPr>
            <a:lvl2pPr marL="1588" indent="0">
              <a:spcBef>
                <a:spcPts val="1400"/>
              </a:spcBef>
              <a:buNone/>
              <a:defRPr/>
            </a:lvl2pPr>
            <a:lvl3pPr marL="1588" indent="0">
              <a:spcBef>
                <a:spcPts val="1400"/>
              </a:spcBef>
              <a:buNone/>
              <a:defRPr/>
            </a:lvl3pPr>
            <a:lvl4pPr marL="1588" indent="0">
              <a:spcBef>
                <a:spcPts val="1400"/>
              </a:spcBef>
              <a:buNone/>
              <a:defRPr/>
            </a:lvl4pPr>
            <a:lvl5pPr marL="1588" indent="0">
              <a:spcBef>
                <a:spcPts val="1400"/>
              </a:spcBef>
              <a:buNone/>
              <a:defRPr/>
            </a:lvl5pPr>
          </a:lstStyle>
          <a:p>
            <a:pPr lvl="0"/>
            <a:r>
              <a:rPr lang="en-US"/>
              <a:t>Click to edit Master text styles</a:t>
            </a:r>
          </a:p>
        </p:txBody>
      </p:sp>
    </p:spTree>
    <p:extLst>
      <p:ext uri="{BB962C8B-B14F-4D97-AF65-F5344CB8AC3E}">
        <p14:creationId xmlns:p14="http://schemas.microsoft.com/office/powerpoint/2010/main" val="3683071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AndText 2016">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64848" y="1524000"/>
            <a:ext cx="9369425" cy="1338828"/>
          </a:xfrm>
        </p:spPr>
        <p:txBody>
          <a:bodyPr>
            <a:spAutoFit/>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Text on first level here</a:t>
            </a:r>
          </a:p>
          <a:p>
            <a:pPr lvl="1"/>
            <a:r>
              <a:rPr lang="en-US"/>
              <a:t>Second level</a:t>
            </a:r>
          </a:p>
          <a:p>
            <a:pPr lvl="2"/>
            <a:r>
              <a:rPr lang="en-US"/>
              <a:t>Third level</a:t>
            </a:r>
          </a:p>
          <a:p>
            <a:pPr lvl="3"/>
            <a:r>
              <a:rPr lang="en-US"/>
              <a:t>Fourth level</a:t>
            </a:r>
          </a:p>
          <a:p>
            <a:pPr lvl="4"/>
            <a:r>
              <a:rPr lang="en-US"/>
              <a:t>Fifth level</a:t>
            </a:r>
          </a:p>
        </p:txBody>
      </p:sp>
      <p:sp>
        <p:nvSpPr>
          <p:cNvPr id="4" name="Title Placeholder 2"/>
          <p:cNvSpPr>
            <a:spLocks noGrp="1" noChangeArrowheads="1"/>
          </p:cNvSpPr>
          <p:nvPr>
            <p:ph type="title"/>
          </p:nvPr>
        </p:nvSpPr>
        <p:spPr bwMode="gray">
          <a:xfrm>
            <a:off x="227955" y="237068"/>
            <a:ext cx="94500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lgn="l" defTabSz="883444" rtl="0" eaLnBrk="1" fontAlgn="base" hangingPunct="1">
              <a:spcBef>
                <a:spcPct val="0"/>
              </a:spcBef>
              <a:spcAft>
                <a:spcPct val="0"/>
              </a:spcAft>
              <a:buNone/>
              <a:tabLst>
                <a:tab pos="266286" algn="l"/>
              </a:tabLst>
            </a:pPr>
            <a:r>
              <a:rPr lang="en-US" noProof="0"/>
              <a:t>Click to edit Master title style</a:t>
            </a:r>
          </a:p>
        </p:txBody>
      </p:sp>
    </p:spTree>
    <p:extLst>
      <p:ext uri="{BB962C8B-B14F-4D97-AF65-F5344CB8AC3E}">
        <p14:creationId xmlns:p14="http://schemas.microsoft.com/office/powerpoint/2010/main" val="3981005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Only 2016">
    <p:spTree>
      <p:nvGrpSpPr>
        <p:cNvPr id="1" name=""/>
        <p:cNvGrpSpPr/>
        <p:nvPr/>
      </p:nvGrpSpPr>
      <p:grpSpPr>
        <a:xfrm>
          <a:off x="0" y="0"/>
          <a:ext cx="0" cy="0"/>
          <a:chOff x="0" y="0"/>
          <a:chExt cx="0" cy="0"/>
        </a:xfrm>
      </p:grpSpPr>
      <p:sp>
        <p:nvSpPr>
          <p:cNvPr id="3" name="Title Placeholder 2"/>
          <p:cNvSpPr>
            <a:spLocks noGrp="1" noChangeArrowheads="1"/>
          </p:cNvSpPr>
          <p:nvPr>
            <p:ph type="title"/>
          </p:nvPr>
        </p:nvSpPr>
        <p:spPr bwMode="gray">
          <a:xfrm>
            <a:off x="227955" y="237068"/>
            <a:ext cx="94500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lgn="l" defTabSz="883444" rtl="0" eaLnBrk="1" fontAlgn="base" hangingPunct="1">
              <a:spcBef>
                <a:spcPct val="0"/>
              </a:spcBef>
              <a:spcAft>
                <a:spcPct val="0"/>
              </a:spcAft>
              <a:buNone/>
              <a:tabLst>
                <a:tab pos="266286" algn="l"/>
              </a:tabLst>
            </a:pPr>
            <a:r>
              <a:rPr lang="en-US" noProof="0"/>
              <a:t>Click to edit Master title style</a:t>
            </a:r>
          </a:p>
        </p:txBody>
      </p:sp>
      <p:sp>
        <p:nvSpPr>
          <p:cNvPr id="5" name="Text Placeholder 2"/>
          <p:cNvSpPr>
            <a:spLocks noGrp="1"/>
          </p:cNvSpPr>
          <p:nvPr>
            <p:ph type="body" sz="quarter" idx="10"/>
          </p:nvPr>
        </p:nvSpPr>
        <p:spPr>
          <a:xfrm>
            <a:off x="265200" y="1066801"/>
            <a:ext cx="6256250" cy="221599"/>
          </a:xfrm>
        </p:spPr>
        <p:txBody>
          <a:bodyPr/>
          <a:lstStyle>
            <a:lvl1pPr marL="1588" indent="0">
              <a:spcBef>
                <a:spcPts val="1400"/>
              </a:spcBef>
              <a:buNone/>
              <a:defRPr sz="1600" b="1"/>
            </a:lvl1pPr>
            <a:lvl2pPr marL="1588" indent="0">
              <a:spcBef>
                <a:spcPts val="1400"/>
              </a:spcBef>
              <a:buNone/>
              <a:defRPr/>
            </a:lvl2pPr>
            <a:lvl3pPr marL="1588" indent="0">
              <a:spcBef>
                <a:spcPts val="1400"/>
              </a:spcBef>
              <a:buNone/>
              <a:defRPr/>
            </a:lvl3pPr>
            <a:lvl4pPr marL="1588" indent="0">
              <a:spcBef>
                <a:spcPts val="1400"/>
              </a:spcBef>
              <a:buNone/>
              <a:defRPr/>
            </a:lvl4pPr>
            <a:lvl5pPr marL="1588" indent="0">
              <a:spcBef>
                <a:spcPts val="1400"/>
              </a:spcBef>
              <a:buNone/>
              <a:defRPr/>
            </a:lvl5pPr>
          </a:lstStyle>
          <a:p>
            <a:pPr lvl="0"/>
            <a:r>
              <a:rPr lang="en-US"/>
              <a:t>Click to edit Master text styles</a:t>
            </a:r>
          </a:p>
        </p:txBody>
      </p:sp>
    </p:spTree>
    <p:extLst>
      <p:ext uri="{BB962C8B-B14F-4D97-AF65-F5344CB8AC3E}">
        <p14:creationId xmlns:p14="http://schemas.microsoft.com/office/powerpoint/2010/main" val="3558274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201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201" y="1627632"/>
            <a:ext cx="9366811" cy="276999"/>
          </a:xfrm>
          <a:prstGeom prst="rect">
            <a:avLst/>
          </a:prstGeom>
          <a:ln>
            <a:noFill/>
          </a:ln>
        </p:spPr>
        <p:txBody>
          <a:bodyPr/>
          <a:lstStyle>
            <a:lvl1pPr>
              <a:defRPr baseline="0"/>
            </a:lvl1pPr>
          </a:lstStyle>
          <a:p>
            <a:r>
              <a:rPr lang="en-US"/>
              <a:t>Divider text here</a:t>
            </a:r>
          </a:p>
        </p:txBody>
      </p:sp>
      <p:sp>
        <p:nvSpPr>
          <p:cNvPr id="6" name="Text Placeholder 5"/>
          <p:cNvSpPr>
            <a:spLocks noGrp="1"/>
          </p:cNvSpPr>
          <p:nvPr>
            <p:ph type="body" sz="quarter" idx="10" hasCustomPrompt="1"/>
          </p:nvPr>
        </p:nvSpPr>
        <p:spPr>
          <a:xfrm>
            <a:off x="265201" y="2157985"/>
            <a:ext cx="9366880" cy="276999"/>
          </a:xfrm>
          <a:ln>
            <a:noFill/>
          </a:ln>
        </p:spPr>
        <p:txBody>
          <a:bodyPr/>
          <a:lstStyle>
            <a:lvl1pPr marL="346075" indent="-346075">
              <a:buClr>
                <a:schemeClr val="accent1"/>
              </a:buClr>
              <a:buFont typeface="Arial" panose="020B0604020202020204" pitchFamily="34" charset="0"/>
              <a:buChar char="■"/>
              <a:defRPr sz="2000" baseline="0"/>
            </a:lvl1pPr>
            <a:lvl2pPr marL="347472" indent="-182880">
              <a:spcBef>
                <a:spcPts val="600"/>
              </a:spcBef>
              <a:buFont typeface="Arial" pitchFamily="34" charset="0"/>
              <a:buChar char="–"/>
              <a:defRPr sz="2000"/>
            </a:lvl2pPr>
            <a:lvl3pPr marL="484632" indent="-137160">
              <a:spcBef>
                <a:spcPts val="200"/>
              </a:spcBef>
              <a:buFont typeface="Arial" pitchFamily="34" charset="0"/>
              <a:buChar char="-"/>
              <a:defRPr sz="2000"/>
            </a:lvl3pPr>
            <a:lvl4pPr>
              <a:defRPr sz="2000"/>
            </a:lvl4pPr>
            <a:lvl5pPr>
              <a:defRPr sz="2000"/>
            </a:lvl5pPr>
          </a:lstStyle>
          <a:p>
            <a:pPr lvl="0"/>
            <a:r>
              <a:rPr lang="en-US"/>
              <a:t>Divider subsections here</a:t>
            </a:r>
          </a:p>
        </p:txBody>
      </p:sp>
    </p:spTree>
    <p:extLst>
      <p:ext uri="{BB962C8B-B14F-4D97-AF65-F5344CB8AC3E}">
        <p14:creationId xmlns:p14="http://schemas.microsoft.com/office/powerpoint/2010/main" val="3958068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Page 2016">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72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asic Title and Subheading only">
    <p:spTree>
      <p:nvGrpSpPr>
        <p:cNvPr id="1" name=""/>
        <p:cNvGrpSpPr/>
        <p:nvPr/>
      </p:nvGrpSpPr>
      <p:grpSpPr>
        <a:xfrm>
          <a:off x="0" y="0"/>
          <a:ext cx="0" cy="0"/>
          <a:chOff x="0" y="0"/>
          <a:chExt cx="0" cy="0"/>
        </a:xfrm>
      </p:grpSpPr>
      <p:sp>
        <p:nvSpPr>
          <p:cNvPr id="7" name="Text Placeholder 2"/>
          <p:cNvSpPr>
            <a:spLocks noGrp="1"/>
          </p:cNvSpPr>
          <p:nvPr>
            <p:ph type="body" sz="quarter" idx="20" hasCustomPrompt="1"/>
          </p:nvPr>
        </p:nvSpPr>
        <p:spPr>
          <a:xfrm>
            <a:off x="272640" y="279385"/>
            <a:ext cx="9344435" cy="369887"/>
          </a:xfrm>
          <a:prstGeom prst="rect">
            <a:avLst/>
          </a:prstGeom>
        </p:spPr>
        <p:txBody>
          <a:bodyPr anchor="t" anchorCtr="0">
            <a:noAutofit/>
          </a:bodyPr>
          <a:lstStyle>
            <a:lvl1pPr marL="0" indent="0">
              <a:buNone/>
              <a:defRPr sz="2000" b="1">
                <a:solidFill>
                  <a:schemeClr val="tx1"/>
                </a:solidFill>
              </a:defRPr>
            </a:lvl1pPr>
            <a:lvl2pPr marL="244726" indent="0">
              <a:buNone/>
              <a:defRPr sz="1477"/>
            </a:lvl2pPr>
            <a:lvl3pPr marL="496777" indent="0">
              <a:buNone/>
              <a:defRPr sz="1477"/>
            </a:lvl3pPr>
            <a:lvl4pPr marL="747365" indent="0">
              <a:buNone/>
              <a:defRPr sz="1477"/>
            </a:lvl4pPr>
            <a:lvl5pPr marL="993556" indent="0">
              <a:buNone/>
              <a:defRPr sz="1477"/>
            </a:lvl5pPr>
          </a:lstStyle>
          <a:p>
            <a:pPr lvl="0"/>
            <a:r>
              <a:rPr lang="en-US"/>
              <a:t>Click to edit Chapter name</a:t>
            </a:r>
          </a:p>
        </p:txBody>
      </p:sp>
      <p:sp>
        <p:nvSpPr>
          <p:cNvPr id="9" name="Title Placeholder 1"/>
          <p:cNvSpPr>
            <a:spLocks noGrp="1"/>
          </p:cNvSpPr>
          <p:nvPr>
            <p:ph type="title"/>
          </p:nvPr>
        </p:nvSpPr>
        <p:spPr>
          <a:xfrm>
            <a:off x="271729" y="1115846"/>
            <a:ext cx="7685647" cy="249299"/>
          </a:xfrm>
          <a:prstGeom prst="rect">
            <a:avLst/>
          </a:prstGeom>
        </p:spPr>
        <p:txBody>
          <a:bodyPr vert="horz" wrap="square" lIns="0" tIns="0" rIns="0" bIns="0" rtlCol="0" anchor="t" anchorCtr="0">
            <a:spAutoFit/>
          </a:bodyPr>
          <a:lstStyle>
            <a:lvl1pPr>
              <a:defRPr sz="1800" b="0"/>
            </a:lvl1pPr>
          </a:lstStyle>
          <a:p>
            <a:r>
              <a:rPr lang="en-US"/>
              <a:t>Click to edit Master title style</a:t>
            </a:r>
            <a:endParaRPr lang="nl-NL"/>
          </a:p>
        </p:txBody>
      </p:sp>
    </p:spTree>
    <p:extLst>
      <p:ext uri="{BB962C8B-B14F-4D97-AF65-F5344CB8AC3E}">
        <p14:creationId xmlns:p14="http://schemas.microsoft.com/office/powerpoint/2010/main" val="3700888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Slide Layout">
    <p:spTree>
      <p:nvGrpSpPr>
        <p:cNvPr id="1" name=""/>
        <p:cNvGrpSpPr/>
        <p:nvPr/>
      </p:nvGrpSpPr>
      <p:grpSpPr>
        <a:xfrm>
          <a:off x="0" y="0"/>
          <a:ext cx="0" cy="0"/>
          <a:chOff x="0" y="0"/>
          <a:chExt cx="0" cy="0"/>
        </a:xfrm>
      </p:grpSpPr>
      <p:sp>
        <p:nvSpPr>
          <p:cNvPr id="5" name="Title Placeholder 2"/>
          <p:cNvSpPr>
            <a:spLocks noGrp="1" noChangeArrowheads="1"/>
          </p:cNvSpPr>
          <p:nvPr>
            <p:ph type="title"/>
            <p:custDataLst>
              <p:tags r:id="rId1"/>
            </p:custDataLst>
          </p:nvPr>
        </p:nvSpPr>
        <p:spPr bwMode="gray">
          <a:xfrm>
            <a:off x="227955" y="237069"/>
            <a:ext cx="94500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lgn="l" defTabSz="883444" rtl="0" eaLnBrk="1" fontAlgn="base" hangingPunct="1">
              <a:spcBef>
                <a:spcPct val="0"/>
              </a:spcBef>
              <a:spcAft>
                <a:spcPct val="0"/>
              </a:spcAft>
              <a:buNone/>
              <a:tabLst>
                <a:tab pos="266286" algn="l"/>
              </a:tabLst>
            </a:pPr>
            <a:r>
              <a:rPr lang="en-US" noProof="0"/>
              <a:t>Click to edit Master title style</a:t>
            </a:r>
          </a:p>
        </p:txBody>
      </p:sp>
    </p:spTree>
    <p:extLst>
      <p:ext uri="{BB962C8B-B14F-4D97-AF65-F5344CB8AC3E}">
        <p14:creationId xmlns:p14="http://schemas.microsoft.com/office/powerpoint/2010/main" val="41704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E004-8B9E-4560-B324-B7A59AD973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8CED5E-EF49-4980-BF22-BFA5F844E1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749DA-5CE1-4CD8-991C-C006B52BE2E5}"/>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5" name="Footer Placeholder 4">
            <a:extLst>
              <a:ext uri="{FF2B5EF4-FFF2-40B4-BE49-F238E27FC236}">
                <a16:creationId xmlns:a16="http://schemas.microsoft.com/office/drawing/2014/main" id="{4B19AB17-5FB2-46E9-9063-FAB7E9A20C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FE4DA3-309C-452A-9C97-A4A980F2C1D5}"/>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3790449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59996" y="3352914"/>
            <a:ext cx="2318107" cy="914400"/>
          </a:xfrm>
          <a:custGeom>
            <a:avLst/>
            <a:gdLst/>
            <a:ahLst/>
            <a:cxnLst/>
            <a:rect l="l" t="t" r="r" b="b"/>
            <a:pathLst>
              <a:path w="2853055" h="914400">
                <a:moveTo>
                  <a:pt x="0" y="0"/>
                </a:moveTo>
                <a:lnTo>
                  <a:pt x="2852707" y="0"/>
                </a:lnTo>
                <a:lnTo>
                  <a:pt x="2852707" y="914399"/>
                </a:lnTo>
                <a:lnTo>
                  <a:pt x="0" y="914399"/>
                </a:lnTo>
                <a:lnTo>
                  <a:pt x="0" y="0"/>
                </a:lnTo>
                <a:close/>
              </a:path>
            </a:pathLst>
          </a:custGeom>
          <a:solidFill>
            <a:srgbClr val="4472C4"/>
          </a:solidFill>
        </p:spPr>
        <p:txBody>
          <a:bodyPr wrap="square" lIns="0" tIns="0" rIns="0" bIns="0" rtlCol="0"/>
          <a:lstStyle/>
          <a:p>
            <a:endParaRPr dirty="0"/>
          </a:p>
        </p:txBody>
      </p:sp>
      <p:sp>
        <p:nvSpPr>
          <p:cNvPr id="2" name="Holder 2"/>
          <p:cNvSpPr>
            <a:spLocks noGrp="1"/>
          </p:cNvSpPr>
          <p:nvPr>
            <p:ph type="title"/>
          </p:nvPr>
        </p:nvSpPr>
        <p:spPr>
          <a:xfrm>
            <a:off x="99180" y="3719184"/>
            <a:ext cx="9707638" cy="754053"/>
          </a:xfrm>
        </p:spPr>
        <p:txBody>
          <a:bodyPr lIns="0" tIns="0" rIns="0" bIns="0"/>
          <a:lstStyle>
            <a:lvl1pPr>
              <a:defRPr sz="4900" b="0" i="0">
                <a:solidFill>
                  <a:schemeClr val="bg1"/>
                </a:solidFill>
                <a:latin typeface="Verdana"/>
                <a:cs typeface="Verdana"/>
              </a:defRPr>
            </a:lvl1pPr>
          </a:lstStyle>
          <a:p>
            <a:endParaRPr/>
          </a:p>
        </p:txBody>
      </p:sp>
      <p:sp>
        <p:nvSpPr>
          <p:cNvPr id="3" name="Holder 3"/>
          <p:cNvSpPr>
            <a:spLocks noGrp="1"/>
          </p:cNvSpPr>
          <p:nvPr>
            <p:ph sz="half" idx="2"/>
          </p:nvPr>
        </p:nvSpPr>
        <p:spPr>
          <a:xfrm>
            <a:off x="495300" y="1577340"/>
            <a:ext cx="430911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12/3/2019</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633861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9180" y="3719184"/>
            <a:ext cx="9707638" cy="754053"/>
          </a:xfrm>
        </p:spPr>
        <p:txBody>
          <a:bodyPr lIns="0" tIns="0" rIns="0" bIns="0"/>
          <a:lstStyle>
            <a:lvl1pPr>
              <a:defRPr sz="49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endParaRPr dirty="0"/>
          </a:p>
        </p:txBody>
      </p:sp>
    </p:spTree>
    <p:extLst>
      <p:ext uri="{BB962C8B-B14F-4D97-AF65-F5344CB8AC3E}">
        <p14:creationId xmlns:p14="http://schemas.microsoft.com/office/powerpoint/2010/main" val="33642816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108153" y="1145311"/>
            <a:ext cx="2877414" cy="3971632"/>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4096544" y="1131023"/>
            <a:ext cx="2901116" cy="4000500"/>
          </a:xfrm>
          <a:custGeom>
            <a:avLst/>
            <a:gdLst/>
            <a:ahLst/>
            <a:cxnLst/>
            <a:rect l="l" t="t" r="r" b="b"/>
            <a:pathLst>
              <a:path w="3570604" h="4000500">
                <a:moveTo>
                  <a:pt x="0" y="0"/>
                </a:moveTo>
                <a:lnTo>
                  <a:pt x="3569999" y="0"/>
                </a:lnTo>
                <a:lnTo>
                  <a:pt x="3569999" y="4000209"/>
                </a:lnTo>
                <a:lnTo>
                  <a:pt x="0" y="4000209"/>
                </a:lnTo>
                <a:lnTo>
                  <a:pt x="0" y="0"/>
                </a:lnTo>
                <a:close/>
              </a:path>
            </a:pathLst>
          </a:custGeom>
          <a:ln w="28575">
            <a:solidFill>
              <a:srgbClr val="7F7F7F"/>
            </a:solidFill>
          </a:ln>
        </p:spPr>
        <p:txBody>
          <a:bodyPr wrap="square" lIns="0" tIns="0" rIns="0" bIns="0" rtlCol="0"/>
          <a:lstStyle/>
          <a:p>
            <a:endParaRPr dirty="0"/>
          </a:p>
        </p:txBody>
      </p:sp>
      <p:sp>
        <p:nvSpPr>
          <p:cNvPr id="18" name="bk object 18"/>
          <p:cNvSpPr/>
          <p:nvPr/>
        </p:nvSpPr>
        <p:spPr>
          <a:xfrm>
            <a:off x="1230748" y="1145311"/>
            <a:ext cx="2877404" cy="3971632"/>
          </a:xfrm>
          <a:prstGeom prst="rect">
            <a:avLst/>
          </a:prstGeom>
          <a:blipFill>
            <a:blip r:embed="rId3" cstate="print"/>
            <a:stretch>
              <a:fillRect/>
            </a:stretch>
          </a:blipFill>
        </p:spPr>
        <p:txBody>
          <a:bodyPr wrap="square" lIns="0" tIns="0" rIns="0" bIns="0" rtlCol="0"/>
          <a:lstStyle/>
          <a:p>
            <a:endParaRPr dirty="0"/>
          </a:p>
        </p:txBody>
      </p:sp>
      <p:sp>
        <p:nvSpPr>
          <p:cNvPr id="19" name="bk object 19"/>
          <p:cNvSpPr/>
          <p:nvPr/>
        </p:nvSpPr>
        <p:spPr>
          <a:xfrm>
            <a:off x="1219139" y="1131023"/>
            <a:ext cx="2901116" cy="4000500"/>
          </a:xfrm>
          <a:custGeom>
            <a:avLst/>
            <a:gdLst/>
            <a:ahLst/>
            <a:cxnLst/>
            <a:rect l="l" t="t" r="r" b="b"/>
            <a:pathLst>
              <a:path w="3570604" h="4000500">
                <a:moveTo>
                  <a:pt x="0" y="0"/>
                </a:moveTo>
                <a:lnTo>
                  <a:pt x="3569999" y="0"/>
                </a:lnTo>
                <a:lnTo>
                  <a:pt x="3569999" y="4000209"/>
                </a:lnTo>
                <a:lnTo>
                  <a:pt x="0" y="4000209"/>
                </a:lnTo>
                <a:lnTo>
                  <a:pt x="0" y="0"/>
                </a:lnTo>
                <a:close/>
              </a:path>
            </a:pathLst>
          </a:custGeom>
          <a:ln w="28575">
            <a:solidFill>
              <a:srgbClr val="7F7F7F"/>
            </a:solidFill>
          </a:ln>
        </p:spPr>
        <p:txBody>
          <a:bodyPr wrap="square" lIns="0" tIns="0" rIns="0" bIns="0" rtlCol="0"/>
          <a:lstStyle/>
          <a:p>
            <a:endParaRPr dirty="0"/>
          </a:p>
        </p:txBody>
      </p:sp>
      <p:sp>
        <p:nvSpPr>
          <p:cNvPr id="20" name="bk object 20"/>
          <p:cNvSpPr/>
          <p:nvPr/>
        </p:nvSpPr>
        <p:spPr>
          <a:xfrm>
            <a:off x="1357566" y="1355944"/>
            <a:ext cx="6604000" cy="4572000"/>
          </a:xfrm>
          <a:prstGeom prst="rect">
            <a:avLst/>
          </a:prstGeom>
          <a:blipFill>
            <a:blip r:embed="rId4" cstate="print"/>
            <a:stretch>
              <a:fillRect/>
            </a:stretch>
          </a:blipFill>
        </p:spPr>
        <p:txBody>
          <a:bodyPr wrap="square" lIns="0" tIns="0" rIns="0" bIns="0" rtlCol="0"/>
          <a:lstStyle/>
          <a:p>
            <a:endParaRPr dirty="0"/>
          </a:p>
        </p:txBody>
      </p:sp>
      <p:sp>
        <p:nvSpPr>
          <p:cNvPr id="21" name="bk object 21"/>
          <p:cNvSpPr/>
          <p:nvPr/>
        </p:nvSpPr>
        <p:spPr>
          <a:xfrm>
            <a:off x="1342088" y="1336891"/>
            <a:ext cx="6634956" cy="4610100"/>
          </a:xfrm>
          <a:custGeom>
            <a:avLst/>
            <a:gdLst/>
            <a:ahLst/>
            <a:cxnLst/>
            <a:rect l="l" t="t" r="r" b="b"/>
            <a:pathLst>
              <a:path w="8166100" h="4610100">
                <a:moveTo>
                  <a:pt x="0" y="0"/>
                </a:moveTo>
                <a:lnTo>
                  <a:pt x="8166104" y="0"/>
                </a:lnTo>
                <a:lnTo>
                  <a:pt x="8166104" y="4610102"/>
                </a:lnTo>
                <a:lnTo>
                  <a:pt x="0" y="4610102"/>
                </a:lnTo>
                <a:lnTo>
                  <a:pt x="0" y="0"/>
                </a:lnTo>
                <a:close/>
              </a:path>
            </a:pathLst>
          </a:custGeom>
          <a:ln w="38100">
            <a:solidFill>
              <a:srgbClr val="7F7F7F"/>
            </a:solidFill>
          </a:ln>
        </p:spPr>
        <p:txBody>
          <a:bodyPr wrap="square" lIns="0" tIns="0" rIns="0" bIns="0" rtlCol="0"/>
          <a:lstStyle/>
          <a:p>
            <a:endParaRPr dirty="0"/>
          </a:p>
        </p:txBody>
      </p:sp>
      <p:sp>
        <p:nvSpPr>
          <p:cNvPr id="2" name="Holder 2"/>
          <p:cNvSpPr>
            <a:spLocks noGrp="1"/>
          </p:cNvSpPr>
          <p:nvPr>
            <p:ph type="ctrTitle"/>
          </p:nvPr>
        </p:nvSpPr>
        <p:spPr>
          <a:xfrm>
            <a:off x="181903" y="169710"/>
            <a:ext cx="9542193" cy="9233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485900" y="3840480"/>
            <a:ext cx="69342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12/3/2019</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5876223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12750" y="765175"/>
            <a:ext cx="9087000" cy="969282"/>
          </a:xfrm>
        </p:spPr>
        <p:txBody>
          <a:bodyPr>
            <a:normAutofit/>
          </a:bodyPr>
          <a:lstStyle>
            <a:lvl1pPr marL="0" indent="0">
              <a:buNone/>
              <a:defRPr sz="3000" b="0">
                <a:solidFill>
                  <a:srgbClr val="575757"/>
                </a:solidFill>
              </a:defRPr>
            </a:lvl1pPr>
          </a:lstStyle>
          <a:p>
            <a:pPr lvl="0"/>
            <a:r>
              <a:rPr lang="en-US"/>
              <a:t>Click to edit Master text styles</a:t>
            </a:r>
          </a:p>
        </p:txBody>
      </p:sp>
      <p:sp>
        <p:nvSpPr>
          <p:cNvPr id="14" name="Title Placeholder 1"/>
          <p:cNvSpPr>
            <a:spLocks noGrp="1"/>
          </p:cNvSpPr>
          <p:nvPr>
            <p:ph type="title"/>
          </p:nvPr>
        </p:nvSpPr>
        <p:spPr>
          <a:xfrm>
            <a:off x="412750" y="304800"/>
            <a:ext cx="9087000" cy="469492"/>
          </a:xfrm>
          <a:prstGeom prst="rect">
            <a:avLst/>
          </a:prstGeom>
        </p:spPr>
        <p:txBody>
          <a:bodyPr vert="horz" lIns="0" tIns="0" rIns="0" bIns="0" rtlCol="0" anchor="t" anchorCtr="0">
            <a:noAutofit/>
          </a:bodyPr>
          <a:lstStyle/>
          <a:p>
            <a:r>
              <a:rPr lang="en-US"/>
              <a:t>Click to edit Master title style</a:t>
            </a:r>
            <a:endParaRPr lang="en-GB" dirty="0"/>
          </a:p>
        </p:txBody>
      </p:sp>
      <p:sp>
        <p:nvSpPr>
          <p:cNvPr id="20" name="Text Placeholder 19"/>
          <p:cNvSpPr>
            <a:spLocks noGrp="1"/>
          </p:cNvSpPr>
          <p:nvPr>
            <p:ph type="body" sz="quarter" idx="14"/>
          </p:nvPr>
        </p:nvSpPr>
        <p:spPr>
          <a:xfrm>
            <a:off x="413494" y="1828800"/>
            <a:ext cx="9087000" cy="1338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laceholder 7"/>
          <p:cNvSpPr>
            <a:spLocks noGrp="1"/>
          </p:cNvSpPr>
          <p:nvPr>
            <p:ph type="sldNum" sz="quarter" idx="4"/>
          </p:nvPr>
        </p:nvSpPr>
        <p:spPr>
          <a:xfrm>
            <a:off x="8637556" y="6400800"/>
            <a:ext cx="8827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Tree>
    <p:extLst>
      <p:ext uri="{BB962C8B-B14F-4D97-AF65-F5344CB8AC3E}">
        <p14:creationId xmlns:p14="http://schemas.microsoft.com/office/powerpoint/2010/main" val="4245281330"/>
      </p:ext>
    </p:extLst>
  </p:cSld>
  <p:clrMapOvr>
    <a:masterClrMapping/>
  </p:clrMapOvr>
  <p:transition>
    <p:fade/>
  </p:transition>
  <p:extLst>
    <p:ext uri="{DCECCB84-F9BA-43D5-87BE-67443E8EF086}">
      <p15:sldGuideLst xmlns:p15="http://schemas.microsoft.com/office/powerpoint/2012/main">
        <p15:guide id="2" pos="2880">
          <p15:clr>
            <a:srgbClr val="FBAE40"/>
          </p15:clr>
        </p15:guide>
        <p15:guide id="4" pos="5520">
          <p15:clr>
            <a:srgbClr val="FBAE40"/>
          </p15:clr>
        </p15:guide>
        <p15:guide id="5" pos="240">
          <p15:clr>
            <a:srgbClr val="FBAE40"/>
          </p15:clr>
        </p15:guide>
        <p15:guide id="6" orient="horz" pos="192">
          <p15:clr>
            <a:srgbClr val="FBAE40"/>
          </p15:clr>
        </p15:guide>
        <p15:guide id="7" orient="horz" pos="1152">
          <p15:clr>
            <a:srgbClr val="FBAE40"/>
          </p15:clr>
        </p15:guide>
        <p15:guide id="8" orient="horz" pos="480">
          <p15:clr>
            <a:srgbClr val="FBAE40"/>
          </p15:clr>
        </p15:guide>
        <p15:guide id="9" orient="horz" pos="403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2" name="Round Same Side Corner Rectangle 21"/>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23"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55398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Tree>
    <p:extLst>
      <p:ext uri="{BB962C8B-B14F-4D97-AF65-F5344CB8AC3E}">
        <p14:creationId xmlns:p14="http://schemas.microsoft.com/office/powerpoint/2010/main" val="123534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4" name="Round Same Side Corner Rectangle 3"/>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5"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8178690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1"/>
            <a:ext cx="9906000" cy="6857999"/>
          </a:xfrm>
          <a:prstGeom prst="rect">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11510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44" name="Round Same Side Corner Rectangle 43"/>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45"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18" name="Down Arrow Callout 17"/>
          <p:cNvSpPr/>
          <p:nvPr userDrawn="1"/>
        </p:nvSpPr>
        <p:spPr bwMode="auto">
          <a:xfrm>
            <a:off x="0" y="0"/>
            <a:ext cx="9906000" cy="3372155"/>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99060" tIns="49530" rIns="99060" bIns="49530" numCol="1" rtlCol="0" anchor="t" anchorCtr="0" compatLnSpc="1">
            <a:prstTxWarp prst="textNoShape">
              <a:avLst/>
            </a:prstTxWarp>
          </a:bodyPr>
          <a:lstStyle/>
          <a:p>
            <a:pPr algn="ctr"/>
            <a:endParaRPr lang="en-US" sz="1950" dirty="0"/>
          </a:p>
        </p:txBody>
      </p:sp>
      <p:sp>
        <p:nvSpPr>
          <p:cNvPr id="21" name="Picture Placeholder 7"/>
          <p:cNvSpPr>
            <a:spLocks noGrp="1"/>
          </p:cNvSpPr>
          <p:nvPr>
            <p:ph type="pic" sz="quarter" idx="10" hasCustomPrompt="1"/>
          </p:nvPr>
        </p:nvSpPr>
        <p:spPr>
          <a:xfrm>
            <a:off x="4061825" y="622368"/>
            <a:ext cx="1782350" cy="2193005"/>
          </a:xfrm>
          <a:prstGeom prst="ellipse">
            <a:avLst/>
          </a:prstGeom>
          <a:ln w="28575">
            <a:solidFill>
              <a:schemeClr val="accent1">
                <a:lumMod val="75000"/>
              </a:schemeClr>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9686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1_WWD">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44" name="Round Same Side Corner Rectangle 43"/>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45"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29" name="Picture Placeholder 7"/>
          <p:cNvSpPr>
            <a:spLocks noGrp="1"/>
          </p:cNvSpPr>
          <p:nvPr>
            <p:ph type="pic" sz="quarter" idx="15" hasCustomPrompt="1"/>
          </p:nvPr>
        </p:nvSpPr>
        <p:spPr>
          <a:xfrm>
            <a:off x="842622" y="1473951"/>
            <a:ext cx="1543758" cy="2038757"/>
          </a:xfrm>
          <a:prstGeom prst="rect">
            <a:avLst/>
          </a:prstGeom>
          <a:ln w="19050">
            <a:solidFill>
              <a:schemeClr val="accent1"/>
            </a:solid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46" name="Picture Placeholder 7"/>
          <p:cNvSpPr>
            <a:spLocks noGrp="1"/>
          </p:cNvSpPr>
          <p:nvPr>
            <p:ph type="pic" sz="quarter" idx="16" hasCustomPrompt="1"/>
          </p:nvPr>
        </p:nvSpPr>
        <p:spPr>
          <a:xfrm>
            <a:off x="2510953" y="1473951"/>
            <a:ext cx="1543758" cy="2038757"/>
          </a:xfrm>
          <a:prstGeom prst="rect">
            <a:avLst/>
          </a:prstGeom>
          <a:ln w="19050">
            <a:solidFill>
              <a:schemeClr val="accent2"/>
            </a:solid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47" name="Picture Placeholder 7"/>
          <p:cNvSpPr>
            <a:spLocks noGrp="1"/>
          </p:cNvSpPr>
          <p:nvPr>
            <p:ph type="pic" sz="quarter" idx="17" hasCustomPrompt="1"/>
          </p:nvPr>
        </p:nvSpPr>
        <p:spPr>
          <a:xfrm>
            <a:off x="4179283" y="1473951"/>
            <a:ext cx="1543758" cy="2038757"/>
          </a:xfrm>
          <a:prstGeom prst="rect">
            <a:avLst/>
          </a:prstGeom>
          <a:ln w="19050">
            <a:solidFill>
              <a:schemeClr val="accent3"/>
            </a:solid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48" name="Picture Placeholder 7"/>
          <p:cNvSpPr>
            <a:spLocks noGrp="1"/>
          </p:cNvSpPr>
          <p:nvPr>
            <p:ph type="pic" sz="quarter" idx="18" hasCustomPrompt="1"/>
          </p:nvPr>
        </p:nvSpPr>
        <p:spPr>
          <a:xfrm>
            <a:off x="5851291" y="1473951"/>
            <a:ext cx="1543758" cy="2038757"/>
          </a:xfrm>
          <a:prstGeom prst="rect">
            <a:avLst/>
          </a:prstGeom>
          <a:ln w="19050">
            <a:solidFill>
              <a:schemeClr val="accent4"/>
            </a:solid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19" hasCustomPrompt="1"/>
          </p:nvPr>
        </p:nvSpPr>
        <p:spPr>
          <a:xfrm>
            <a:off x="7519621" y="1473951"/>
            <a:ext cx="1543758" cy="2038757"/>
          </a:xfrm>
          <a:prstGeom prst="rect">
            <a:avLst/>
          </a:prstGeom>
          <a:ln w="19050">
            <a:solidFill>
              <a:schemeClr val="accent5"/>
            </a:solidFill>
          </a:ln>
        </p:spPr>
        <p:txBody>
          <a:bodyPr bIns="274320" anchor="b"/>
          <a:lstStyle>
            <a:lvl1pPr algn="ctr">
              <a:buNone/>
              <a:defRPr sz="13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33752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500"/>
                                        <p:tgtEl>
                                          <p:spTgt spid="4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9" grpId="0" animBg="1"/>
      <p:bldP spid="46" grpId="0" animBg="1"/>
      <p:bldP spid="47" grpId="0" animBg="1"/>
      <p:bldP spid="48" grpId="0" animBg="1"/>
      <p:bldP spid="4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F064-A823-4326-BC49-432B4FC2A854}"/>
              </a:ext>
            </a:extLst>
          </p:cNvPr>
          <p:cNvSpPr>
            <a:spLocks noGrp="1"/>
          </p:cNvSpPr>
          <p:nvPr>
            <p:ph type="title"/>
          </p:nvPr>
        </p:nvSpPr>
        <p:spPr>
          <a:xfrm>
            <a:off x="676275" y="1709738"/>
            <a:ext cx="85439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24EDAE-535E-4526-8B7E-B5F07234A207}"/>
              </a:ext>
            </a:extLst>
          </p:cNvPr>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9C82D4-BFD2-4F43-B30D-BDB89F1CE45D}"/>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5" name="Footer Placeholder 4">
            <a:extLst>
              <a:ext uri="{FF2B5EF4-FFF2-40B4-BE49-F238E27FC236}">
                <a16:creationId xmlns:a16="http://schemas.microsoft.com/office/drawing/2014/main" id="{C43BCC63-D144-4869-A070-5D812AEF60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83A4C1-8F13-4388-9CF6-E3A793C7CDD3}"/>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3918124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940323" y="4002003"/>
            <a:ext cx="1539976" cy="508973"/>
          </a:xfrm>
          <a:prstGeom prst="rect">
            <a:avLst/>
          </a:prstGeom>
        </p:spPr>
        <p:txBody>
          <a:bodyPr wrap="square" lIns="0" tIns="0" rIns="0" bIns="0" anchor="t">
            <a:noAutofit/>
          </a:bodyPr>
          <a:lstStyle>
            <a:lvl1pPr marL="0" indent="0" algn="ctr">
              <a:buNone/>
              <a:defRPr sz="1192" b="1" baseline="0">
                <a:solidFill>
                  <a:schemeClr val="accent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940323" y="1963502"/>
            <a:ext cx="1539976" cy="1894789"/>
          </a:xfrm>
          <a:prstGeom prst="ellipse">
            <a:avLst/>
          </a:prstGeom>
          <a:ln w="28575">
            <a:solidFill>
              <a:schemeClr val="accent1"/>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787766" y="4552559"/>
            <a:ext cx="1845093" cy="1231107"/>
          </a:xfrm>
          <a:prstGeom prst="rect">
            <a:avLst/>
          </a:prstGeom>
        </p:spPr>
        <p:txBody>
          <a:bodyPr wrap="squar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33" name="Text Placeholder 3"/>
          <p:cNvSpPr>
            <a:spLocks noGrp="1"/>
          </p:cNvSpPr>
          <p:nvPr>
            <p:ph type="body" sz="half" idx="17"/>
          </p:nvPr>
        </p:nvSpPr>
        <p:spPr>
          <a:xfrm>
            <a:off x="3057863" y="4002003"/>
            <a:ext cx="1539976" cy="508973"/>
          </a:xfrm>
          <a:prstGeom prst="rect">
            <a:avLst/>
          </a:prstGeom>
        </p:spPr>
        <p:txBody>
          <a:bodyPr wrap="square" lIns="0" tIns="0" rIns="0" bIns="0" anchor="t">
            <a:noAutofit/>
          </a:bodyPr>
          <a:lstStyle>
            <a:lvl1pPr marL="0" indent="0" algn="ctr">
              <a:buNone/>
              <a:defRPr sz="1192" b="1" baseline="0">
                <a:solidFill>
                  <a:schemeClr val="accent2"/>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3057863" y="1963502"/>
            <a:ext cx="1539976" cy="1894789"/>
          </a:xfrm>
          <a:prstGeom prst="ellipse">
            <a:avLst/>
          </a:prstGeom>
          <a:ln w="28575">
            <a:solidFill>
              <a:schemeClr val="accent2"/>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2905306" y="4552559"/>
            <a:ext cx="1845093" cy="1231107"/>
          </a:xfrm>
          <a:prstGeom prst="rect">
            <a:avLst/>
          </a:prstGeom>
        </p:spPr>
        <p:txBody>
          <a:bodyPr wrap="squar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36" name="Text Placeholder 3"/>
          <p:cNvSpPr>
            <a:spLocks noGrp="1"/>
          </p:cNvSpPr>
          <p:nvPr>
            <p:ph type="body" sz="half" idx="20"/>
          </p:nvPr>
        </p:nvSpPr>
        <p:spPr>
          <a:xfrm>
            <a:off x="5231516" y="4002003"/>
            <a:ext cx="1539976" cy="508973"/>
          </a:xfrm>
          <a:prstGeom prst="rect">
            <a:avLst/>
          </a:prstGeom>
        </p:spPr>
        <p:txBody>
          <a:bodyPr wrap="square" lIns="0" tIns="0" rIns="0" bIns="0" anchor="t">
            <a:noAutofit/>
          </a:bodyPr>
          <a:lstStyle>
            <a:lvl1pPr marL="0" indent="0" algn="ctr">
              <a:buNone/>
              <a:defRPr sz="1192" b="1" baseline="0">
                <a:solidFill>
                  <a:schemeClr val="accent3"/>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5231516" y="1963502"/>
            <a:ext cx="1539976" cy="1894789"/>
          </a:xfrm>
          <a:prstGeom prst="ellipse">
            <a:avLst/>
          </a:prstGeom>
          <a:ln w="28575">
            <a:solidFill>
              <a:schemeClr val="accent3"/>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5078959" y="4552559"/>
            <a:ext cx="1845093" cy="1231107"/>
          </a:xfrm>
          <a:prstGeom prst="rect">
            <a:avLst/>
          </a:prstGeom>
        </p:spPr>
        <p:txBody>
          <a:bodyPr wrap="squar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39" name="Text Placeholder 3"/>
          <p:cNvSpPr>
            <a:spLocks noGrp="1"/>
          </p:cNvSpPr>
          <p:nvPr>
            <p:ph type="body" sz="half" idx="23"/>
          </p:nvPr>
        </p:nvSpPr>
        <p:spPr>
          <a:xfrm>
            <a:off x="7404962" y="4002003"/>
            <a:ext cx="1539976" cy="508973"/>
          </a:xfrm>
          <a:prstGeom prst="rect">
            <a:avLst/>
          </a:prstGeom>
        </p:spPr>
        <p:txBody>
          <a:bodyPr wrap="square" lIns="0" tIns="0" rIns="0" bIns="0" anchor="t">
            <a:noAutofit/>
          </a:bodyPr>
          <a:lstStyle>
            <a:lvl1pPr marL="0" indent="0" algn="ctr">
              <a:buNone/>
              <a:defRPr sz="1192" b="1" baseline="0">
                <a:solidFill>
                  <a:schemeClr val="accent4"/>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7404962" y="1963502"/>
            <a:ext cx="1539976" cy="1894789"/>
          </a:xfrm>
          <a:prstGeom prst="ellipse">
            <a:avLst/>
          </a:prstGeom>
          <a:ln w="28575">
            <a:solidFill>
              <a:schemeClr val="accent4"/>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7252405" y="4552559"/>
            <a:ext cx="1845093" cy="1231107"/>
          </a:xfrm>
          <a:prstGeom prst="rect">
            <a:avLst/>
          </a:prstGeom>
        </p:spPr>
        <p:txBody>
          <a:bodyPr wrap="squar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42"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44" name="Round Same Side Corner Rectangle 43"/>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45"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10956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02">
    <p:spTree>
      <p:nvGrpSpPr>
        <p:cNvPr id="1" name=""/>
        <p:cNvGrpSpPr/>
        <p:nvPr/>
      </p:nvGrpSpPr>
      <p:grpSpPr>
        <a:xfrm>
          <a:off x="0" y="0"/>
          <a:ext cx="0" cy="0"/>
          <a:chOff x="0" y="0"/>
          <a:chExt cx="0" cy="0"/>
        </a:xfrm>
      </p:grpSpPr>
      <p:cxnSp>
        <p:nvCxnSpPr>
          <p:cNvPr id="3" name="Straight Line buttom"/>
          <p:cNvCxnSpPr/>
          <p:nvPr userDrawn="1"/>
        </p:nvCxnSpPr>
        <p:spPr>
          <a:xfrm>
            <a:off x="742950" y="3775204"/>
            <a:ext cx="8420100"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586291" y="3655460"/>
            <a:ext cx="194584" cy="239488"/>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33" dirty="0">
              <a:solidFill>
                <a:schemeClr val="accent1">
                  <a:lumMod val="75000"/>
                </a:schemeClr>
              </a:solidFill>
              <a:latin typeface="FontAwesome" pitchFamily="2" charset="0"/>
            </a:endParaRPr>
          </a:p>
        </p:txBody>
      </p:sp>
      <p:sp>
        <p:nvSpPr>
          <p:cNvPr id="9" name="Oval 8"/>
          <p:cNvSpPr/>
          <p:nvPr userDrawn="1"/>
        </p:nvSpPr>
        <p:spPr>
          <a:xfrm>
            <a:off x="3748563" y="3653343"/>
            <a:ext cx="194584" cy="239488"/>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33" dirty="0">
              <a:solidFill>
                <a:schemeClr val="accent2">
                  <a:lumMod val="50000"/>
                </a:schemeClr>
              </a:solidFill>
              <a:latin typeface="FontAwesome" pitchFamily="2" charset="0"/>
            </a:endParaRPr>
          </a:p>
        </p:txBody>
      </p:sp>
      <p:sp>
        <p:nvSpPr>
          <p:cNvPr id="10" name="Oval 9"/>
          <p:cNvSpPr/>
          <p:nvPr userDrawn="1"/>
        </p:nvSpPr>
        <p:spPr>
          <a:xfrm>
            <a:off x="5910835" y="3655460"/>
            <a:ext cx="194584" cy="239488"/>
          </a:xfrm>
          <a:prstGeom prst="ellipse">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33" dirty="0">
              <a:solidFill>
                <a:schemeClr val="accent3">
                  <a:lumMod val="75000"/>
                </a:schemeClr>
              </a:solidFill>
              <a:latin typeface="FontAwesome" pitchFamily="2" charset="0"/>
            </a:endParaRPr>
          </a:p>
        </p:txBody>
      </p:sp>
      <p:sp>
        <p:nvSpPr>
          <p:cNvPr id="11" name="Oval 10"/>
          <p:cNvSpPr/>
          <p:nvPr userDrawn="1"/>
        </p:nvSpPr>
        <p:spPr>
          <a:xfrm>
            <a:off x="8073105" y="3655460"/>
            <a:ext cx="194584" cy="239488"/>
          </a:xfrm>
          <a:prstGeom prst="ellipse">
            <a:avLst/>
          </a:prstGeom>
          <a:solidFill>
            <a:schemeClr val="accent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49530" tIns="0" rIns="0" rtlCol="0" anchor="ctr"/>
          <a:lstStyle/>
          <a:p>
            <a:pPr algn="ctr"/>
            <a:endParaRPr lang="en-US" sz="2600" dirty="0">
              <a:solidFill>
                <a:schemeClr val="accent4">
                  <a:lumMod val="75000"/>
                </a:schemeClr>
              </a:solidFill>
              <a:latin typeface="FontAwesome" pitchFamily="2" charset="0"/>
            </a:endParaRPr>
          </a:p>
        </p:txBody>
      </p:sp>
      <p:sp>
        <p:nvSpPr>
          <p:cNvPr id="19" name="Up Arrow Callout 18"/>
          <p:cNvSpPr/>
          <p:nvPr/>
        </p:nvSpPr>
        <p:spPr>
          <a:xfrm flipV="1">
            <a:off x="2893008" y="1791395"/>
            <a:ext cx="1916033" cy="1811799"/>
          </a:xfrm>
          <a:prstGeom prst="upArrowCallout">
            <a:avLst>
              <a:gd name="adj1" fmla="val 30842"/>
              <a:gd name="adj2" fmla="val 15421"/>
              <a:gd name="adj3" fmla="val 12155"/>
              <a:gd name="adj4" fmla="val 8971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5" name="Picture Placeholder 7"/>
          <p:cNvSpPr>
            <a:spLocks noGrp="1"/>
          </p:cNvSpPr>
          <p:nvPr userDrawn="1">
            <p:ph type="pic" sz="quarter" idx="10" hasCustomPrompt="1"/>
          </p:nvPr>
        </p:nvSpPr>
        <p:spPr>
          <a:xfrm>
            <a:off x="1034167" y="1963502"/>
            <a:ext cx="1276028" cy="1570028"/>
          </a:xfrm>
          <a:prstGeom prst="ellipse">
            <a:avLst/>
          </a:prstGeom>
          <a:ln w="28575">
            <a:solidFill>
              <a:schemeClr val="accent1"/>
            </a:solidFill>
          </a:ln>
        </p:spPr>
        <p:txBody>
          <a:bodyPr bIns="91440" anchor="b"/>
          <a:lstStyle>
            <a:lvl1pPr algn="ctr">
              <a:buNone/>
              <a:defRPr sz="867">
                <a:solidFill>
                  <a:schemeClr val="tx1">
                    <a:lumMod val="50000"/>
                    <a:lumOff val="50000"/>
                  </a:schemeClr>
                </a:solidFill>
              </a:defRPr>
            </a:lvl1pPr>
          </a:lstStyle>
          <a:p>
            <a:r>
              <a:rPr lang="en-US" dirty="0"/>
              <a:t>Image Holder</a:t>
            </a:r>
          </a:p>
        </p:txBody>
      </p:sp>
      <p:sp>
        <p:nvSpPr>
          <p:cNvPr id="29" name="Text Placeholder 3"/>
          <p:cNvSpPr>
            <a:spLocks noGrp="1"/>
          </p:cNvSpPr>
          <p:nvPr>
            <p:ph type="body" sz="half" idx="16"/>
          </p:nvPr>
        </p:nvSpPr>
        <p:spPr>
          <a:xfrm>
            <a:off x="3081037" y="1901614"/>
            <a:ext cx="1539976" cy="508973"/>
          </a:xfrm>
          <a:prstGeom prst="rect">
            <a:avLst/>
          </a:prstGeom>
        </p:spPr>
        <p:txBody>
          <a:bodyPr wrap="square" lIns="0" tIns="0" rIns="0" bIns="0" anchor="t">
            <a:noAutofit/>
          </a:bodyPr>
          <a:lstStyle>
            <a:lvl1pPr marL="0" indent="0" algn="ctr">
              <a:buNone/>
              <a:defRPr sz="1192" b="1" baseline="0">
                <a:solidFill>
                  <a:schemeClr val="accent2"/>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0" name="Text Placeholder 3"/>
          <p:cNvSpPr>
            <a:spLocks noGrp="1"/>
          </p:cNvSpPr>
          <p:nvPr>
            <p:ph type="body" sz="half" idx="15"/>
          </p:nvPr>
        </p:nvSpPr>
        <p:spPr>
          <a:xfrm>
            <a:off x="2928479" y="2375567"/>
            <a:ext cx="1845093" cy="860328"/>
          </a:xfrm>
          <a:prstGeom prst="rect">
            <a:avLst/>
          </a:prstGeom>
        </p:spPr>
        <p:txBody>
          <a:bodyPr wrap="squar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31" name="Up Arrow Callout 30"/>
          <p:cNvSpPr/>
          <p:nvPr userDrawn="1"/>
        </p:nvSpPr>
        <p:spPr>
          <a:xfrm flipV="1">
            <a:off x="7184454" y="1791395"/>
            <a:ext cx="1916033" cy="1811799"/>
          </a:xfrm>
          <a:prstGeom prst="upArrowCallout">
            <a:avLst>
              <a:gd name="adj1" fmla="val 30842"/>
              <a:gd name="adj2" fmla="val 15421"/>
              <a:gd name="adj3" fmla="val 12155"/>
              <a:gd name="adj4" fmla="val 89716"/>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2" name="Text Placeholder 3"/>
          <p:cNvSpPr>
            <a:spLocks noGrp="1"/>
          </p:cNvSpPr>
          <p:nvPr>
            <p:ph type="body" sz="half" idx="17"/>
          </p:nvPr>
        </p:nvSpPr>
        <p:spPr>
          <a:xfrm>
            <a:off x="7372483" y="1901614"/>
            <a:ext cx="1539976" cy="508973"/>
          </a:xfrm>
          <a:prstGeom prst="rect">
            <a:avLst/>
          </a:prstGeom>
        </p:spPr>
        <p:txBody>
          <a:bodyPr wrap="square" lIns="0" tIns="0" rIns="0" bIns="0" anchor="t">
            <a:noAutofit/>
          </a:bodyPr>
          <a:lstStyle>
            <a:lvl1pPr marL="0" indent="0" algn="ctr">
              <a:buNone/>
              <a:defRPr sz="1192" b="1" baseline="0">
                <a:solidFill>
                  <a:schemeClr val="accent4"/>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3" name="Text Placeholder 3"/>
          <p:cNvSpPr>
            <a:spLocks noGrp="1"/>
          </p:cNvSpPr>
          <p:nvPr>
            <p:ph type="body" sz="half" idx="18"/>
          </p:nvPr>
        </p:nvSpPr>
        <p:spPr>
          <a:xfrm>
            <a:off x="7219926" y="2372087"/>
            <a:ext cx="1845093" cy="860328"/>
          </a:xfrm>
          <a:prstGeom prst="rect">
            <a:avLst/>
          </a:prstGeom>
        </p:spPr>
        <p:txBody>
          <a:bodyPr wrap="squar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34" name="Up Arrow Callout 33"/>
          <p:cNvSpPr/>
          <p:nvPr userDrawn="1"/>
        </p:nvSpPr>
        <p:spPr>
          <a:xfrm>
            <a:off x="722096" y="3997078"/>
            <a:ext cx="1916033" cy="1811799"/>
          </a:xfrm>
          <a:prstGeom prst="upArrowCallout">
            <a:avLst>
              <a:gd name="adj1" fmla="val 30842"/>
              <a:gd name="adj2" fmla="val 15421"/>
              <a:gd name="adj3" fmla="val 12155"/>
              <a:gd name="adj4" fmla="val 8971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950" dirty="0"/>
          </a:p>
        </p:txBody>
      </p:sp>
      <p:sp>
        <p:nvSpPr>
          <p:cNvPr id="35" name="Text Placeholder 3"/>
          <p:cNvSpPr>
            <a:spLocks noGrp="1"/>
          </p:cNvSpPr>
          <p:nvPr>
            <p:ph type="body" sz="half" idx="19"/>
          </p:nvPr>
        </p:nvSpPr>
        <p:spPr>
          <a:xfrm>
            <a:off x="910124" y="4345166"/>
            <a:ext cx="1539976" cy="508973"/>
          </a:xfrm>
          <a:prstGeom prst="rect">
            <a:avLst/>
          </a:prstGeom>
        </p:spPr>
        <p:txBody>
          <a:bodyPr wrap="square" lIns="0" tIns="0" rIns="0" bIns="0" anchor="t">
            <a:noAutofit/>
          </a:bodyPr>
          <a:lstStyle>
            <a:lvl1pPr marL="0" indent="0" algn="ctr" rtl="1">
              <a:buNone/>
              <a:defRPr sz="1192" b="1" baseline="0">
                <a:solidFill>
                  <a:schemeClr val="accent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6" name="Text Placeholder 3"/>
          <p:cNvSpPr>
            <a:spLocks noGrp="1"/>
          </p:cNvSpPr>
          <p:nvPr>
            <p:ph type="body" sz="half" idx="20"/>
          </p:nvPr>
        </p:nvSpPr>
        <p:spPr>
          <a:xfrm>
            <a:off x="757567" y="4841305"/>
            <a:ext cx="1845093" cy="860328"/>
          </a:xfrm>
          <a:prstGeom prst="rect">
            <a:avLst/>
          </a:prstGeom>
        </p:spPr>
        <p:txBody>
          <a:bodyPr wrap="square" lIns="0" tIns="0" rIns="0" bIns="0" anchor="t">
            <a:noAutofit/>
          </a:bodyPr>
          <a:lstStyle>
            <a:lvl1pPr marL="0" indent="0" algn="ctr" rtl="1">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37" name="Up Arrow Callout 36"/>
          <p:cNvSpPr/>
          <p:nvPr userDrawn="1"/>
        </p:nvSpPr>
        <p:spPr>
          <a:xfrm>
            <a:off x="5057089" y="3997078"/>
            <a:ext cx="1916033" cy="1811799"/>
          </a:xfrm>
          <a:prstGeom prst="upArrowCallout">
            <a:avLst>
              <a:gd name="adj1" fmla="val 30842"/>
              <a:gd name="adj2" fmla="val 15421"/>
              <a:gd name="adj3" fmla="val 12155"/>
              <a:gd name="adj4" fmla="val 89716"/>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950" dirty="0"/>
          </a:p>
        </p:txBody>
      </p:sp>
      <p:sp>
        <p:nvSpPr>
          <p:cNvPr id="38" name="Text Placeholder 3"/>
          <p:cNvSpPr>
            <a:spLocks noGrp="1"/>
          </p:cNvSpPr>
          <p:nvPr>
            <p:ph type="body" sz="half" idx="21"/>
          </p:nvPr>
        </p:nvSpPr>
        <p:spPr>
          <a:xfrm>
            <a:off x="5245117" y="4332332"/>
            <a:ext cx="1539976" cy="508973"/>
          </a:xfrm>
          <a:prstGeom prst="rect">
            <a:avLst/>
          </a:prstGeom>
        </p:spPr>
        <p:txBody>
          <a:bodyPr wrap="square" lIns="0" tIns="0" rIns="0" bIns="0" anchor="t">
            <a:noAutofit/>
          </a:bodyPr>
          <a:lstStyle>
            <a:lvl1pPr marL="0" indent="0" algn="ctr" rtl="1">
              <a:buNone/>
              <a:defRPr sz="1192" b="1" baseline="0">
                <a:solidFill>
                  <a:schemeClr val="accent3"/>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9" name="Text Placeholder 3"/>
          <p:cNvSpPr>
            <a:spLocks noGrp="1"/>
          </p:cNvSpPr>
          <p:nvPr>
            <p:ph type="body" sz="half" idx="22"/>
          </p:nvPr>
        </p:nvSpPr>
        <p:spPr>
          <a:xfrm>
            <a:off x="5092560" y="4815639"/>
            <a:ext cx="1845093" cy="860328"/>
          </a:xfrm>
          <a:prstGeom prst="rect">
            <a:avLst/>
          </a:prstGeom>
        </p:spPr>
        <p:txBody>
          <a:bodyPr wrap="square" lIns="0" tIns="0" rIns="0" bIns="0" anchor="t">
            <a:noAutofit/>
          </a:bodyPr>
          <a:lstStyle>
            <a:lvl1pPr marL="0" indent="0" algn="ctr" rtl="1">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41" name="Picture Placeholder 7"/>
          <p:cNvSpPr>
            <a:spLocks noGrp="1"/>
          </p:cNvSpPr>
          <p:nvPr>
            <p:ph type="pic" sz="quarter" idx="23" hasCustomPrompt="1"/>
          </p:nvPr>
        </p:nvSpPr>
        <p:spPr>
          <a:xfrm>
            <a:off x="3196140" y="4041773"/>
            <a:ext cx="1276028" cy="1570028"/>
          </a:xfrm>
          <a:prstGeom prst="ellipse">
            <a:avLst/>
          </a:prstGeom>
          <a:ln w="28575">
            <a:solidFill>
              <a:schemeClr val="accent2"/>
            </a:solidFill>
          </a:ln>
        </p:spPr>
        <p:txBody>
          <a:bodyPr bIns="91440" anchor="b"/>
          <a:lstStyle>
            <a:lvl1pPr algn="ctr">
              <a:buNone/>
              <a:defRPr sz="867">
                <a:solidFill>
                  <a:schemeClr val="tx1">
                    <a:lumMod val="50000"/>
                    <a:lumOff val="50000"/>
                  </a:schemeClr>
                </a:solidFill>
              </a:defRPr>
            </a:lvl1pPr>
          </a:lstStyle>
          <a:p>
            <a:r>
              <a:rPr lang="en-US" dirty="0"/>
              <a:t>Image Holder</a:t>
            </a:r>
          </a:p>
        </p:txBody>
      </p:sp>
      <p:sp>
        <p:nvSpPr>
          <p:cNvPr id="42" name="Picture Placeholder 7"/>
          <p:cNvSpPr>
            <a:spLocks noGrp="1"/>
          </p:cNvSpPr>
          <p:nvPr>
            <p:ph type="pic" sz="quarter" idx="24" hasCustomPrompt="1"/>
          </p:nvPr>
        </p:nvSpPr>
        <p:spPr>
          <a:xfrm>
            <a:off x="7629675" y="4041773"/>
            <a:ext cx="1276028" cy="1570028"/>
          </a:xfrm>
          <a:prstGeom prst="ellipse">
            <a:avLst/>
          </a:prstGeom>
          <a:ln w="28575">
            <a:solidFill>
              <a:schemeClr val="accent4"/>
            </a:solidFill>
          </a:ln>
        </p:spPr>
        <p:txBody>
          <a:bodyPr bIns="91440" anchor="b"/>
          <a:lstStyle>
            <a:lvl1pPr algn="ctr">
              <a:buNone/>
              <a:defRPr sz="867">
                <a:solidFill>
                  <a:schemeClr val="tx1">
                    <a:lumMod val="50000"/>
                    <a:lumOff val="50000"/>
                  </a:schemeClr>
                </a:solidFill>
              </a:defRPr>
            </a:lvl1pPr>
          </a:lstStyle>
          <a:p>
            <a:r>
              <a:rPr lang="en-US" dirty="0"/>
              <a:t>Image Holder</a:t>
            </a:r>
          </a:p>
        </p:txBody>
      </p:sp>
      <p:sp>
        <p:nvSpPr>
          <p:cNvPr id="43" name="Picture Placeholder 7"/>
          <p:cNvSpPr>
            <a:spLocks noGrp="1"/>
          </p:cNvSpPr>
          <p:nvPr>
            <p:ph type="pic" sz="quarter" idx="25" hasCustomPrompt="1"/>
          </p:nvPr>
        </p:nvSpPr>
        <p:spPr>
          <a:xfrm>
            <a:off x="5363134" y="1963502"/>
            <a:ext cx="1276028" cy="1570028"/>
          </a:xfrm>
          <a:prstGeom prst="ellipse">
            <a:avLst/>
          </a:prstGeom>
          <a:ln w="28575">
            <a:solidFill>
              <a:schemeClr val="accent3"/>
            </a:solidFill>
          </a:ln>
        </p:spPr>
        <p:txBody>
          <a:bodyPr bIns="91440" anchor="b"/>
          <a:lstStyle>
            <a:lvl1pPr algn="ctr">
              <a:buNone/>
              <a:defRPr sz="867">
                <a:solidFill>
                  <a:schemeClr val="tx1">
                    <a:lumMod val="50000"/>
                    <a:lumOff val="50000"/>
                  </a:schemeClr>
                </a:solidFill>
              </a:defRPr>
            </a:lvl1pPr>
          </a:lstStyle>
          <a:p>
            <a:r>
              <a:rPr lang="en-US" dirty="0"/>
              <a:t>Image Holder</a:t>
            </a:r>
          </a:p>
        </p:txBody>
      </p:sp>
      <p:sp>
        <p:nvSpPr>
          <p:cNvPr id="44"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46" name="Round Same Side Corner Rectangle 45"/>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47"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02913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plus(in)">
                                      <p:cBhvr>
                                        <p:cTn id="15" dur="500"/>
                                        <p:tgtEl>
                                          <p:spTgt spid="3"/>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anim calcmode="lin" valueType="num">
                                      <p:cBhvr>
                                        <p:cTn id="32" dur="500" fill="hold"/>
                                        <p:tgtEl>
                                          <p:spTgt spid="34"/>
                                        </p:tgtEl>
                                        <p:attrNameLst>
                                          <p:attrName>ppt_x</p:attrName>
                                        </p:attrNameLst>
                                      </p:cBhvr>
                                      <p:tavLst>
                                        <p:tav tm="0">
                                          <p:val>
                                            <p:strVal val="#ppt_x"/>
                                          </p:val>
                                        </p:tav>
                                        <p:tav tm="100000">
                                          <p:val>
                                            <p:strVal val="#ppt_x"/>
                                          </p:val>
                                        </p:tav>
                                      </p:tavLst>
                                    </p:anim>
                                    <p:anim calcmode="lin" valueType="num">
                                      <p:cBhvr>
                                        <p:cTn id="33" dur="5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wipe(down)">
                                      <p:cBhvr>
                                        <p:cTn id="37" dur="500"/>
                                        <p:tgtEl>
                                          <p:spTgt spid="35">
                                            <p:txEl>
                                              <p:pRg st="0" end="0"/>
                                            </p:txEl>
                                          </p:spTgt>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par>
                          <p:cTn id="48" fill="hold">
                            <p:stCondLst>
                              <p:cond delay="4500"/>
                            </p:stCondLst>
                            <p:childTnLst>
                              <p:par>
                                <p:cTn id="49" presetID="53" presetClass="entr" presetSubtype="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childTnLst>
                          </p:cTn>
                        </p:par>
                        <p:par>
                          <p:cTn id="54" fill="hold">
                            <p:stCondLst>
                              <p:cond delay="5000"/>
                            </p:stCondLst>
                            <p:childTnLst>
                              <p:par>
                                <p:cTn id="55" presetID="47"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anim calcmode="lin" valueType="num">
                                      <p:cBhvr>
                                        <p:cTn id="58" dur="500" fill="hold"/>
                                        <p:tgtEl>
                                          <p:spTgt spid="19"/>
                                        </p:tgtEl>
                                        <p:attrNameLst>
                                          <p:attrName>ppt_x</p:attrName>
                                        </p:attrNameLst>
                                      </p:cBhvr>
                                      <p:tavLst>
                                        <p:tav tm="0">
                                          <p:val>
                                            <p:strVal val="#ppt_x"/>
                                          </p:val>
                                        </p:tav>
                                        <p:tav tm="100000">
                                          <p:val>
                                            <p:strVal val="#ppt_x"/>
                                          </p:val>
                                        </p:tav>
                                      </p:tavLst>
                                    </p:anim>
                                    <p:anim calcmode="lin" valueType="num">
                                      <p:cBhvr>
                                        <p:cTn id="59" dur="500" fill="hold"/>
                                        <p:tgtEl>
                                          <p:spTgt spid="19"/>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29">
                                            <p:txEl>
                                              <p:pRg st="0" end="0"/>
                                            </p:txEl>
                                          </p:spTgt>
                                        </p:tgtEl>
                                        <p:attrNameLst>
                                          <p:attrName>style.visibility</p:attrName>
                                        </p:attrNameLst>
                                      </p:cBhvr>
                                      <p:to>
                                        <p:strVal val="visible"/>
                                      </p:to>
                                    </p:set>
                                    <p:animEffect transition="in" filter="wipe(down)">
                                      <p:cBhvr>
                                        <p:cTn id="63" dur="500"/>
                                        <p:tgtEl>
                                          <p:spTgt spid="29">
                                            <p:txEl>
                                              <p:pRg st="0" end="0"/>
                                            </p:txEl>
                                          </p:spTgt>
                                        </p:tgtEl>
                                      </p:cBhvr>
                                    </p:animEffect>
                                  </p:childTnLst>
                                </p:cTn>
                              </p:par>
                            </p:childTnLst>
                          </p:cTn>
                        </p:par>
                        <p:par>
                          <p:cTn id="64" fill="hold">
                            <p:stCondLst>
                              <p:cond delay="60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30">
                                            <p:txEl>
                                              <p:pRg st="0" end="0"/>
                                            </p:txEl>
                                          </p:spTgt>
                                        </p:tgtEl>
                                        <p:attrNameLst>
                                          <p:attrName>style.visibility</p:attrName>
                                        </p:attrNameLst>
                                      </p:cBhvr>
                                      <p:to>
                                        <p:strVal val="visible"/>
                                      </p:to>
                                    </p:set>
                                    <p:animEffect transition="in" filter="wipe(down)">
                                      <p:cBhvr>
                                        <p:cTn id="67" dur="500"/>
                                        <p:tgtEl>
                                          <p:spTgt spid="30">
                                            <p:txEl>
                                              <p:pRg st="0" end="0"/>
                                            </p:txEl>
                                          </p:spTgt>
                                        </p:tgtEl>
                                      </p:cBhvr>
                                    </p:animEffect>
                                  </p:childTnLst>
                                </p:cTn>
                              </p:par>
                            </p:childTnLst>
                          </p:cTn>
                        </p:par>
                        <p:par>
                          <p:cTn id="68" fill="hold">
                            <p:stCondLst>
                              <p:cond delay="6500"/>
                            </p:stCondLst>
                            <p:childTnLst>
                              <p:par>
                                <p:cTn id="69" presetID="53" presetClass="entr" presetSubtype="0"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par>
                          <p:cTn id="74" fill="hold">
                            <p:stCondLst>
                              <p:cond delay="7000"/>
                            </p:stCondLst>
                            <p:childTnLst>
                              <p:par>
                                <p:cTn id="75" presetID="53" presetClass="entr" presetSubtype="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Effect transition="in" filter="fade">
                                      <p:cBhvr>
                                        <p:cTn id="79" dur="500"/>
                                        <p:tgtEl>
                                          <p:spTgt spid="43"/>
                                        </p:tgtEl>
                                      </p:cBhvr>
                                    </p:animEffect>
                                  </p:childTnLst>
                                </p:cTn>
                              </p:par>
                            </p:childTnLst>
                          </p:cTn>
                        </p:par>
                        <p:par>
                          <p:cTn id="80" fill="hold">
                            <p:stCondLst>
                              <p:cond delay="7500"/>
                            </p:stCondLst>
                            <p:childTnLst>
                              <p:par>
                                <p:cTn id="81" presetID="42"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anim calcmode="lin" valueType="num">
                                      <p:cBhvr>
                                        <p:cTn id="84" dur="500" fill="hold"/>
                                        <p:tgtEl>
                                          <p:spTgt spid="37"/>
                                        </p:tgtEl>
                                        <p:attrNameLst>
                                          <p:attrName>ppt_x</p:attrName>
                                        </p:attrNameLst>
                                      </p:cBhvr>
                                      <p:tavLst>
                                        <p:tav tm="0">
                                          <p:val>
                                            <p:strVal val="#ppt_x"/>
                                          </p:val>
                                        </p:tav>
                                        <p:tav tm="100000">
                                          <p:val>
                                            <p:strVal val="#ppt_x"/>
                                          </p:val>
                                        </p:tav>
                                      </p:tavLst>
                                    </p:anim>
                                    <p:anim calcmode="lin" valueType="num">
                                      <p:cBhvr>
                                        <p:cTn id="85" dur="500" fill="hold"/>
                                        <p:tgtEl>
                                          <p:spTgt spid="37"/>
                                        </p:tgtEl>
                                        <p:attrNameLst>
                                          <p:attrName>ppt_y</p:attrName>
                                        </p:attrNameLst>
                                      </p:cBhvr>
                                      <p:tavLst>
                                        <p:tav tm="0">
                                          <p:val>
                                            <p:strVal val="#ppt_y+.1"/>
                                          </p:val>
                                        </p:tav>
                                        <p:tav tm="100000">
                                          <p:val>
                                            <p:strVal val="#ppt_y"/>
                                          </p:val>
                                        </p:tav>
                                      </p:tavLst>
                                    </p:anim>
                                  </p:childTnLst>
                                </p:cTn>
                              </p:par>
                            </p:childTnLst>
                          </p:cTn>
                        </p:par>
                        <p:par>
                          <p:cTn id="86" fill="hold">
                            <p:stCondLst>
                              <p:cond delay="80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wipe(down)">
                                      <p:cBhvr>
                                        <p:cTn id="89" dur="500"/>
                                        <p:tgtEl>
                                          <p:spTgt spid="38">
                                            <p:txEl>
                                              <p:pRg st="0" end="0"/>
                                            </p:txEl>
                                          </p:spTgt>
                                        </p:tgtEl>
                                      </p:cBhvr>
                                    </p:animEffect>
                                  </p:childTnLst>
                                </p:cTn>
                              </p:par>
                            </p:childTnLst>
                          </p:cTn>
                        </p:par>
                        <p:par>
                          <p:cTn id="90" fill="hold">
                            <p:stCondLst>
                              <p:cond delay="8500"/>
                            </p:stCondLst>
                            <p:childTnLst>
                              <p:par>
                                <p:cTn id="91" presetID="22" presetClass="entr" presetSubtype="4" fill="hold" grpId="0" nodeType="afterEffect" nodePh="1">
                                  <p:stCondLst>
                                    <p:cond delay="0"/>
                                  </p:stCondLst>
                                  <p:endCondLst>
                                    <p:cond evt="begin" delay="0">
                                      <p:tn val="91"/>
                                    </p:cond>
                                  </p:endCondLst>
                                  <p:childTnLst>
                                    <p:set>
                                      <p:cBhvr>
                                        <p:cTn id="92" dur="1" fill="hold">
                                          <p:stCondLst>
                                            <p:cond delay="0"/>
                                          </p:stCondLst>
                                        </p:cTn>
                                        <p:tgtEl>
                                          <p:spTgt spid="39">
                                            <p:txEl>
                                              <p:pRg st="0" end="0"/>
                                            </p:txEl>
                                          </p:spTgt>
                                        </p:tgtEl>
                                        <p:attrNameLst>
                                          <p:attrName>style.visibility</p:attrName>
                                        </p:attrNameLst>
                                      </p:cBhvr>
                                      <p:to>
                                        <p:strVal val="visible"/>
                                      </p:to>
                                    </p:set>
                                    <p:animEffect transition="in" filter="wipe(down)">
                                      <p:cBhvr>
                                        <p:cTn id="93" dur="500"/>
                                        <p:tgtEl>
                                          <p:spTgt spid="39">
                                            <p:txEl>
                                              <p:pRg st="0" end="0"/>
                                            </p:txEl>
                                          </p:spTgt>
                                        </p:tgtEl>
                                      </p:cBhvr>
                                    </p:animEffect>
                                  </p:childTnLst>
                                </p:cTn>
                              </p:par>
                            </p:childTnLst>
                          </p:cTn>
                        </p:par>
                        <p:par>
                          <p:cTn id="94" fill="hold">
                            <p:stCondLst>
                              <p:cond delay="9000"/>
                            </p:stCondLst>
                            <p:childTnLst>
                              <p:par>
                                <p:cTn id="95" presetID="53" presetClass="entr" presetSubtype="0"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Effect transition="in" filter="fade">
                                      <p:cBhvr>
                                        <p:cTn id="99" dur="500"/>
                                        <p:tgtEl>
                                          <p:spTgt spid="11"/>
                                        </p:tgtEl>
                                      </p:cBhvr>
                                    </p:animEffect>
                                  </p:childTnLst>
                                </p:cTn>
                              </p:par>
                            </p:childTnLst>
                          </p:cTn>
                        </p:par>
                        <p:par>
                          <p:cTn id="100" fill="hold">
                            <p:stCondLst>
                              <p:cond delay="9500"/>
                            </p:stCondLst>
                            <p:childTnLst>
                              <p:par>
                                <p:cTn id="101" presetID="53" presetClass="entr" presetSubtype="0" fill="hold" grpId="0" nodeType="after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p:cTn id="103" dur="500" fill="hold"/>
                                        <p:tgtEl>
                                          <p:spTgt spid="42"/>
                                        </p:tgtEl>
                                        <p:attrNameLst>
                                          <p:attrName>ppt_w</p:attrName>
                                        </p:attrNameLst>
                                      </p:cBhvr>
                                      <p:tavLst>
                                        <p:tav tm="0">
                                          <p:val>
                                            <p:fltVal val="0"/>
                                          </p:val>
                                        </p:tav>
                                        <p:tav tm="100000">
                                          <p:val>
                                            <p:strVal val="#ppt_w"/>
                                          </p:val>
                                        </p:tav>
                                      </p:tavLst>
                                    </p:anim>
                                    <p:anim calcmode="lin" valueType="num">
                                      <p:cBhvr>
                                        <p:cTn id="104" dur="500" fill="hold"/>
                                        <p:tgtEl>
                                          <p:spTgt spid="42"/>
                                        </p:tgtEl>
                                        <p:attrNameLst>
                                          <p:attrName>ppt_h</p:attrName>
                                        </p:attrNameLst>
                                      </p:cBhvr>
                                      <p:tavLst>
                                        <p:tav tm="0">
                                          <p:val>
                                            <p:fltVal val="0"/>
                                          </p:val>
                                        </p:tav>
                                        <p:tav tm="100000">
                                          <p:val>
                                            <p:strVal val="#ppt_h"/>
                                          </p:val>
                                        </p:tav>
                                      </p:tavLst>
                                    </p:anim>
                                    <p:animEffect transition="in" filter="fade">
                                      <p:cBhvr>
                                        <p:cTn id="105" dur="500"/>
                                        <p:tgtEl>
                                          <p:spTgt spid="42"/>
                                        </p:tgtEl>
                                      </p:cBhvr>
                                    </p:animEffect>
                                  </p:childTnLst>
                                </p:cTn>
                              </p:par>
                            </p:childTnLst>
                          </p:cTn>
                        </p:par>
                        <p:par>
                          <p:cTn id="106" fill="hold">
                            <p:stCondLst>
                              <p:cond delay="10000"/>
                            </p:stCondLst>
                            <p:childTnLst>
                              <p:par>
                                <p:cTn id="107" presetID="47" presetClass="entr" presetSubtype="0"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anim calcmode="lin" valueType="num">
                                      <p:cBhvr>
                                        <p:cTn id="110" dur="500" fill="hold"/>
                                        <p:tgtEl>
                                          <p:spTgt spid="31"/>
                                        </p:tgtEl>
                                        <p:attrNameLst>
                                          <p:attrName>ppt_x</p:attrName>
                                        </p:attrNameLst>
                                      </p:cBhvr>
                                      <p:tavLst>
                                        <p:tav tm="0">
                                          <p:val>
                                            <p:strVal val="#ppt_x"/>
                                          </p:val>
                                        </p:tav>
                                        <p:tav tm="100000">
                                          <p:val>
                                            <p:strVal val="#ppt_x"/>
                                          </p:val>
                                        </p:tav>
                                      </p:tavLst>
                                    </p:anim>
                                    <p:anim calcmode="lin" valueType="num">
                                      <p:cBhvr>
                                        <p:cTn id="111" dur="500" fill="hold"/>
                                        <p:tgtEl>
                                          <p:spTgt spid="31"/>
                                        </p:tgtEl>
                                        <p:attrNameLst>
                                          <p:attrName>ppt_y</p:attrName>
                                        </p:attrNameLst>
                                      </p:cBhvr>
                                      <p:tavLst>
                                        <p:tav tm="0">
                                          <p:val>
                                            <p:strVal val="#ppt_y-.1"/>
                                          </p:val>
                                        </p:tav>
                                        <p:tav tm="100000">
                                          <p:val>
                                            <p:strVal val="#ppt_y"/>
                                          </p:val>
                                        </p:tav>
                                      </p:tavLst>
                                    </p:anim>
                                  </p:childTnLst>
                                </p:cTn>
                              </p:par>
                            </p:childTnLst>
                          </p:cTn>
                        </p:par>
                        <p:par>
                          <p:cTn id="112" fill="hold">
                            <p:stCondLst>
                              <p:cond delay="10500"/>
                            </p:stCondLst>
                            <p:childTnLst>
                              <p:par>
                                <p:cTn id="113" presetID="22" presetClass="entr" presetSubtype="4" fill="hold" grpId="0" nodeType="afterEffect" nodePh="1">
                                  <p:stCondLst>
                                    <p:cond delay="0"/>
                                  </p:stCondLst>
                                  <p:endCondLst>
                                    <p:cond evt="begin" delay="0">
                                      <p:tn val="113"/>
                                    </p:cond>
                                  </p:endCondLst>
                                  <p:childTnLst>
                                    <p:set>
                                      <p:cBhvr>
                                        <p:cTn id="114" dur="1" fill="hold">
                                          <p:stCondLst>
                                            <p:cond delay="0"/>
                                          </p:stCondLst>
                                        </p:cTn>
                                        <p:tgtEl>
                                          <p:spTgt spid="32">
                                            <p:txEl>
                                              <p:pRg st="0" end="0"/>
                                            </p:txEl>
                                          </p:spTgt>
                                        </p:tgtEl>
                                        <p:attrNameLst>
                                          <p:attrName>style.visibility</p:attrName>
                                        </p:attrNameLst>
                                      </p:cBhvr>
                                      <p:to>
                                        <p:strVal val="visible"/>
                                      </p:to>
                                    </p:set>
                                    <p:animEffect transition="in" filter="wipe(down)">
                                      <p:cBhvr>
                                        <p:cTn id="115" dur="500"/>
                                        <p:tgtEl>
                                          <p:spTgt spid="32">
                                            <p:txEl>
                                              <p:pRg st="0" end="0"/>
                                            </p:txEl>
                                          </p:spTgt>
                                        </p:tgtEl>
                                      </p:cBhvr>
                                    </p:animEffect>
                                  </p:childTnLst>
                                </p:cTn>
                              </p:par>
                            </p:childTnLst>
                          </p:cTn>
                        </p:par>
                        <p:par>
                          <p:cTn id="116" fill="hold">
                            <p:stCondLst>
                              <p:cond delay="11000"/>
                            </p:stCondLst>
                            <p:childTnLst>
                              <p:par>
                                <p:cTn id="117" presetID="22" presetClass="entr" presetSubtype="4" fill="hold" grpId="0" nodeType="afterEffect" nodePh="1">
                                  <p:stCondLst>
                                    <p:cond delay="0"/>
                                  </p:stCondLst>
                                  <p:endCondLst>
                                    <p:cond evt="begin" delay="0">
                                      <p:tn val="117"/>
                                    </p:cond>
                                  </p:endCondLst>
                                  <p:childTnLst>
                                    <p:set>
                                      <p:cBhvr>
                                        <p:cTn id="118" dur="1" fill="hold">
                                          <p:stCondLst>
                                            <p:cond delay="0"/>
                                          </p:stCondLst>
                                        </p:cTn>
                                        <p:tgtEl>
                                          <p:spTgt spid="33">
                                            <p:txEl>
                                              <p:pRg st="0" end="0"/>
                                            </p:txEl>
                                          </p:spTgt>
                                        </p:tgtEl>
                                        <p:attrNameLst>
                                          <p:attrName>style.visibility</p:attrName>
                                        </p:attrNameLst>
                                      </p:cBhvr>
                                      <p:to>
                                        <p:strVal val="visible"/>
                                      </p:to>
                                    </p:set>
                                    <p:animEffect transition="in" filter="wipe(down)">
                                      <p:cBhvr>
                                        <p:cTn id="119"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9" grpId="0" animBg="1"/>
      <p:bldP spid="25" grpId="0" animBg="1"/>
      <p:bldP spid="2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down)">
                      <p:cBhvr>
                        <p:cTn dur="500"/>
                        <p:tgtEl>
                          <p:spTgt spid="38"/>
                        </p:tgtEl>
                      </p:cBhvr>
                    </p:animEffect>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1" grpId="0" animBg="1"/>
      <p:bldP spid="42" grpId="0" animBg="1"/>
      <p:bldP spid="43"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44" name="Round Same Side Corner Rectangle 43"/>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45"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18" name="Text Placeholder 3"/>
          <p:cNvSpPr>
            <a:spLocks noGrp="1"/>
          </p:cNvSpPr>
          <p:nvPr>
            <p:ph type="body" sz="half" idx="16"/>
          </p:nvPr>
        </p:nvSpPr>
        <p:spPr>
          <a:xfrm>
            <a:off x="1381566" y="4639711"/>
            <a:ext cx="1539976" cy="508973"/>
          </a:xfrm>
          <a:prstGeom prst="rect">
            <a:avLst/>
          </a:prstGeom>
        </p:spPr>
        <p:txBody>
          <a:bodyPr wrap="square" lIns="0" tIns="0" rIns="0" bIns="0" anchor="t">
            <a:noAutofit/>
          </a:bodyPr>
          <a:lstStyle>
            <a:lvl1pPr marL="0" indent="0" algn="ctr">
              <a:buNone/>
              <a:defRPr sz="1192" b="1" baseline="0">
                <a:solidFill>
                  <a:schemeClr val="accent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158454" y="2087867"/>
            <a:ext cx="1986201" cy="2443827"/>
          </a:xfrm>
          <a:prstGeom prst="diamond">
            <a:avLst/>
          </a:prstGeom>
          <a:ln w="28575">
            <a:solidFill>
              <a:schemeClr val="accent1"/>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2779039" y="2555420"/>
            <a:ext cx="1539976" cy="508973"/>
          </a:xfrm>
          <a:prstGeom prst="rect">
            <a:avLst/>
          </a:prstGeom>
        </p:spPr>
        <p:txBody>
          <a:bodyPr wrap="square" lIns="0" tIns="0" rIns="0" bIns="0" anchor="t">
            <a:noAutofit/>
          </a:bodyPr>
          <a:lstStyle>
            <a:lvl1pPr marL="0" indent="0" algn="ctr">
              <a:buNone/>
              <a:defRPr sz="1192" b="1" baseline="0">
                <a:solidFill>
                  <a:schemeClr val="accent2"/>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2556223" y="3102893"/>
            <a:ext cx="1986201" cy="2443827"/>
          </a:xfrm>
          <a:prstGeom prst="diamond">
            <a:avLst/>
          </a:prstGeom>
          <a:ln w="28575">
            <a:solidFill>
              <a:schemeClr val="accent2"/>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4186407" y="4639711"/>
            <a:ext cx="1539976" cy="508973"/>
          </a:xfrm>
          <a:prstGeom prst="rect">
            <a:avLst/>
          </a:prstGeom>
        </p:spPr>
        <p:txBody>
          <a:bodyPr wrap="square" lIns="0" tIns="0" rIns="0" bIns="0" anchor="t">
            <a:noAutofit/>
          </a:bodyPr>
          <a:lstStyle>
            <a:lvl1pPr marL="0" indent="0" algn="ctr">
              <a:buNone/>
              <a:defRPr sz="1192" b="1" baseline="0">
                <a:solidFill>
                  <a:schemeClr val="accent3"/>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3953993" y="2087867"/>
            <a:ext cx="1986201" cy="2443827"/>
          </a:xfrm>
          <a:prstGeom prst="diamond">
            <a:avLst/>
          </a:prstGeom>
          <a:ln w="28575">
            <a:solidFill>
              <a:schemeClr val="accent3"/>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5585207" y="2555420"/>
            <a:ext cx="1539976" cy="508973"/>
          </a:xfrm>
          <a:prstGeom prst="rect">
            <a:avLst/>
          </a:prstGeom>
        </p:spPr>
        <p:txBody>
          <a:bodyPr wrap="square" lIns="0" tIns="0" rIns="0" bIns="0" anchor="t">
            <a:noAutofit/>
          </a:bodyPr>
          <a:lstStyle>
            <a:lvl1pPr marL="0" indent="0" algn="ctr">
              <a:buNone/>
              <a:defRPr sz="1192" b="1" baseline="0">
                <a:solidFill>
                  <a:schemeClr val="accent4"/>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5351763" y="3102893"/>
            <a:ext cx="1986201" cy="2443827"/>
          </a:xfrm>
          <a:prstGeom prst="diamond">
            <a:avLst/>
          </a:prstGeom>
          <a:ln w="28575">
            <a:solidFill>
              <a:schemeClr val="accent4"/>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6972645" y="4639711"/>
            <a:ext cx="1539976" cy="508973"/>
          </a:xfrm>
          <a:prstGeom prst="rect">
            <a:avLst/>
          </a:prstGeom>
        </p:spPr>
        <p:txBody>
          <a:bodyPr wrap="square" lIns="0" tIns="0" rIns="0" bIns="0" anchor="t">
            <a:noAutofit/>
          </a:bodyPr>
          <a:lstStyle>
            <a:lvl1pPr marL="0" indent="0" algn="ctr">
              <a:buNone/>
              <a:defRPr sz="1192" b="1" baseline="0">
                <a:solidFill>
                  <a:schemeClr val="accent5"/>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6749533" y="2087867"/>
            <a:ext cx="1986201" cy="2443827"/>
          </a:xfrm>
          <a:prstGeom prst="diamond">
            <a:avLst/>
          </a:prstGeom>
          <a:ln w="28575">
            <a:solidFill>
              <a:schemeClr val="accent5"/>
            </a:solidFill>
          </a:ln>
        </p:spPr>
        <p:txBody>
          <a:bodyPr bIns="18288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8112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44" name="Round Same Side Corner Rectangle 43"/>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45"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16" name="Picture Placeholder 7"/>
          <p:cNvSpPr>
            <a:spLocks noGrp="1"/>
          </p:cNvSpPr>
          <p:nvPr>
            <p:ph type="pic" sz="quarter" idx="15" hasCustomPrompt="1"/>
          </p:nvPr>
        </p:nvSpPr>
        <p:spPr>
          <a:xfrm>
            <a:off x="598539" y="1409834"/>
            <a:ext cx="2016304"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17" name="Rectangle 16"/>
          <p:cNvSpPr/>
          <p:nvPr userDrawn="1"/>
        </p:nvSpPr>
        <p:spPr>
          <a:xfrm>
            <a:off x="598540" y="3227943"/>
            <a:ext cx="2016304"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48" name="Text Placeholder 3"/>
          <p:cNvSpPr>
            <a:spLocks noGrp="1"/>
          </p:cNvSpPr>
          <p:nvPr>
            <p:ph type="body" sz="half" idx="16"/>
          </p:nvPr>
        </p:nvSpPr>
        <p:spPr>
          <a:xfrm>
            <a:off x="598540" y="3241367"/>
            <a:ext cx="2016304"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2844941" y="1409834"/>
            <a:ext cx="2016304"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50" name="Rectangle 49"/>
          <p:cNvSpPr/>
          <p:nvPr userDrawn="1"/>
        </p:nvSpPr>
        <p:spPr>
          <a:xfrm>
            <a:off x="2844942" y="3227943"/>
            <a:ext cx="2016304"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51" name="Text Placeholder 3"/>
          <p:cNvSpPr>
            <a:spLocks noGrp="1"/>
          </p:cNvSpPr>
          <p:nvPr>
            <p:ph type="body" sz="half" idx="18"/>
          </p:nvPr>
        </p:nvSpPr>
        <p:spPr>
          <a:xfrm>
            <a:off x="2844942" y="3241367"/>
            <a:ext cx="2016304"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5073791" y="1409834"/>
            <a:ext cx="2016304"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53" name="Rectangle 52"/>
          <p:cNvSpPr/>
          <p:nvPr userDrawn="1"/>
        </p:nvSpPr>
        <p:spPr>
          <a:xfrm>
            <a:off x="5073792" y="3227943"/>
            <a:ext cx="2016304"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54" name="Text Placeholder 3"/>
          <p:cNvSpPr>
            <a:spLocks noGrp="1"/>
          </p:cNvSpPr>
          <p:nvPr>
            <p:ph type="body" sz="half" idx="20"/>
          </p:nvPr>
        </p:nvSpPr>
        <p:spPr>
          <a:xfrm>
            <a:off x="5073792" y="3241367"/>
            <a:ext cx="2016304"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7302641" y="1409834"/>
            <a:ext cx="2016304"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56" name="Rectangle 55"/>
          <p:cNvSpPr/>
          <p:nvPr userDrawn="1"/>
        </p:nvSpPr>
        <p:spPr>
          <a:xfrm>
            <a:off x="7302642" y="3227943"/>
            <a:ext cx="2016304"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57" name="Text Placeholder 3"/>
          <p:cNvSpPr>
            <a:spLocks noGrp="1"/>
          </p:cNvSpPr>
          <p:nvPr>
            <p:ph type="body" sz="half" idx="22"/>
          </p:nvPr>
        </p:nvSpPr>
        <p:spPr>
          <a:xfrm>
            <a:off x="7302642" y="3241367"/>
            <a:ext cx="2016304"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598539" y="3971308"/>
            <a:ext cx="2016304"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59" name="Rectangle 58"/>
          <p:cNvSpPr/>
          <p:nvPr userDrawn="1"/>
        </p:nvSpPr>
        <p:spPr>
          <a:xfrm>
            <a:off x="598540" y="5789416"/>
            <a:ext cx="2016304"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60" name="Text Placeholder 3"/>
          <p:cNvSpPr>
            <a:spLocks noGrp="1"/>
          </p:cNvSpPr>
          <p:nvPr>
            <p:ph type="body" sz="half" idx="24"/>
          </p:nvPr>
        </p:nvSpPr>
        <p:spPr>
          <a:xfrm>
            <a:off x="598540" y="5802840"/>
            <a:ext cx="2016304"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2844941" y="3971308"/>
            <a:ext cx="2016304"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62" name="Rectangle 61"/>
          <p:cNvSpPr/>
          <p:nvPr userDrawn="1"/>
        </p:nvSpPr>
        <p:spPr>
          <a:xfrm>
            <a:off x="2844942" y="5789416"/>
            <a:ext cx="2016304"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63" name="Text Placeholder 3"/>
          <p:cNvSpPr>
            <a:spLocks noGrp="1"/>
          </p:cNvSpPr>
          <p:nvPr>
            <p:ph type="body" sz="half" idx="26"/>
          </p:nvPr>
        </p:nvSpPr>
        <p:spPr>
          <a:xfrm>
            <a:off x="2844942" y="5802840"/>
            <a:ext cx="2016304"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5073791" y="3971308"/>
            <a:ext cx="2016304"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65" name="Rectangle 64"/>
          <p:cNvSpPr/>
          <p:nvPr userDrawn="1"/>
        </p:nvSpPr>
        <p:spPr>
          <a:xfrm>
            <a:off x="5073792" y="5789416"/>
            <a:ext cx="2016304"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66" name="Text Placeholder 3"/>
          <p:cNvSpPr>
            <a:spLocks noGrp="1"/>
          </p:cNvSpPr>
          <p:nvPr>
            <p:ph type="body" sz="half" idx="28"/>
          </p:nvPr>
        </p:nvSpPr>
        <p:spPr>
          <a:xfrm>
            <a:off x="5073792" y="5802840"/>
            <a:ext cx="2016304"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7302641" y="3971308"/>
            <a:ext cx="2016304"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68" name="Rectangle 67"/>
          <p:cNvSpPr/>
          <p:nvPr userDrawn="1"/>
        </p:nvSpPr>
        <p:spPr>
          <a:xfrm>
            <a:off x="7302642" y="5789416"/>
            <a:ext cx="2016304"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69" name="Text Placeholder 3"/>
          <p:cNvSpPr>
            <a:spLocks noGrp="1"/>
          </p:cNvSpPr>
          <p:nvPr>
            <p:ph type="body" sz="half" idx="30"/>
          </p:nvPr>
        </p:nvSpPr>
        <p:spPr>
          <a:xfrm>
            <a:off x="7302642" y="5802840"/>
            <a:ext cx="2016304"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Tree>
    <p:extLst>
      <p:ext uri="{BB962C8B-B14F-4D97-AF65-F5344CB8AC3E}">
        <p14:creationId xmlns:p14="http://schemas.microsoft.com/office/powerpoint/2010/main" val="409273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44" name="Round Same Side Corner Rectangle 43"/>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45"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33" name="Rectangle 32"/>
          <p:cNvSpPr/>
          <p:nvPr userDrawn="1"/>
        </p:nvSpPr>
        <p:spPr>
          <a:xfrm>
            <a:off x="567423" y="3924011"/>
            <a:ext cx="2074198"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7" name="Rectangle 36"/>
          <p:cNvSpPr/>
          <p:nvPr userDrawn="1"/>
        </p:nvSpPr>
        <p:spPr>
          <a:xfrm>
            <a:off x="567423" y="1585988"/>
            <a:ext cx="2074198"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80" name="Picture Placeholder 7"/>
          <p:cNvSpPr>
            <a:spLocks noGrp="1"/>
          </p:cNvSpPr>
          <p:nvPr>
            <p:ph type="pic" sz="quarter" idx="15" hasCustomPrompt="1"/>
          </p:nvPr>
        </p:nvSpPr>
        <p:spPr>
          <a:xfrm>
            <a:off x="625316" y="1656441"/>
            <a:ext cx="1961293" cy="2075071"/>
          </a:xfrm>
          <a:prstGeom prst="rect">
            <a:avLst/>
          </a:prstGeom>
          <a:ln>
            <a:noFill/>
          </a:ln>
        </p:spPr>
        <p:txBody>
          <a:bodyPr bIns="274320" anchor="b"/>
          <a:lstStyle>
            <a:lvl1pPr algn="ctr">
              <a:buNone/>
              <a:defRPr sz="1300">
                <a:solidFill>
                  <a:schemeClr val="bg1"/>
                </a:solidFill>
              </a:defRPr>
            </a:lvl1pPr>
          </a:lstStyle>
          <a:p>
            <a:r>
              <a:rPr lang="en-US" dirty="0"/>
              <a:t>Image Holder</a:t>
            </a:r>
          </a:p>
        </p:txBody>
      </p:sp>
      <p:sp>
        <p:nvSpPr>
          <p:cNvPr id="83" name="Text Placeholder 3"/>
          <p:cNvSpPr>
            <a:spLocks noGrp="1"/>
          </p:cNvSpPr>
          <p:nvPr>
            <p:ph type="body" sz="half" idx="16"/>
          </p:nvPr>
        </p:nvSpPr>
        <p:spPr>
          <a:xfrm>
            <a:off x="834534" y="4091836"/>
            <a:ext cx="1539976"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84" name="Text Placeholder 3"/>
          <p:cNvSpPr>
            <a:spLocks noGrp="1"/>
          </p:cNvSpPr>
          <p:nvPr>
            <p:ph type="body" sz="half" idx="17"/>
          </p:nvPr>
        </p:nvSpPr>
        <p:spPr>
          <a:xfrm>
            <a:off x="681976" y="4591059"/>
            <a:ext cx="1845093" cy="1446523"/>
          </a:xfrm>
          <a:prstGeom prst="rect">
            <a:avLst/>
          </a:prstGeom>
        </p:spPr>
        <p:txBody>
          <a:bodyPr wrap="squar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5" name="Rectangle 84"/>
          <p:cNvSpPr/>
          <p:nvPr userDrawn="1"/>
        </p:nvSpPr>
        <p:spPr>
          <a:xfrm>
            <a:off x="2802978" y="3924011"/>
            <a:ext cx="2074198"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86" name="Rectangle 85"/>
          <p:cNvSpPr/>
          <p:nvPr userDrawn="1"/>
        </p:nvSpPr>
        <p:spPr>
          <a:xfrm>
            <a:off x="2802978" y="1585988"/>
            <a:ext cx="2074198"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87" name="Picture Placeholder 7"/>
          <p:cNvSpPr>
            <a:spLocks noGrp="1"/>
          </p:cNvSpPr>
          <p:nvPr>
            <p:ph type="pic" sz="quarter" idx="18" hasCustomPrompt="1"/>
          </p:nvPr>
        </p:nvSpPr>
        <p:spPr>
          <a:xfrm>
            <a:off x="2860871" y="1656441"/>
            <a:ext cx="1961293" cy="2075071"/>
          </a:xfrm>
          <a:prstGeom prst="rect">
            <a:avLst/>
          </a:prstGeom>
          <a:ln>
            <a:noFill/>
          </a:ln>
        </p:spPr>
        <p:txBody>
          <a:bodyPr bIns="274320" anchor="b"/>
          <a:lstStyle>
            <a:lvl1pPr algn="ctr">
              <a:buNone/>
              <a:defRPr sz="1300">
                <a:solidFill>
                  <a:schemeClr val="bg1"/>
                </a:solidFill>
              </a:defRPr>
            </a:lvl1pPr>
          </a:lstStyle>
          <a:p>
            <a:r>
              <a:rPr lang="en-US" dirty="0"/>
              <a:t>Image Holder</a:t>
            </a:r>
          </a:p>
        </p:txBody>
      </p:sp>
      <p:sp>
        <p:nvSpPr>
          <p:cNvPr id="88" name="Text Placeholder 3"/>
          <p:cNvSpPr>
            <a:spLocks noGrp="1"/>
          </p:cNvSpPr>
          <p:nvPr>
            <p:ph type="body" sz="half" idx="19"/>
          </p:nvPr>
        </p:nvSpPr>
        <p:spPr>
          <a:xfrm>
            <a:off x="3070089" y="4091836"/>
            <a:ext cx="1539976"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89" name="Text Placeholder 3"/>
          <p:cNvSpPr>
            <a:spLocks noGrp="1"/>
          </p:cNvSpPr>
          <p:nvPr>
            <p:ph type="body" sz="half" idx="20"/>
          </p:nvPr>
        </p:nvSpPr>
        <p:spPr>
          <a:xfrm>
            <a:off x="2917531" y="4591059"/>
            <a:ext cx="1845093" cy="1446523"/>
          </a:xfrm>
          <a:prstGeom prst="rect">
            <a:avLst/>
          </a:prstGeom>
        </p:spPr>
        <p:txBody>
          <a:bodyPr wrap="squar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90" name="Rectangle 89"/>
          <p:cNvSpPr/>
          <p:nvPr userDrawn="1"/>
        </p:nvSpPr>
        <p:spPr>
          <a:xfrm>
            <a:off x="5025123" y="3924011"/>
            <a:ext cx="2074198"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91" name="Rectangle 90"/>
          <p:cNvSpPr/>
          <p:nvPr userDrawn="1"/>
        </p:nvSpPr>
        <p:spPr>
          <a:xfrm>
            <a:off x="5025123" y="1585988"/>
            <a:ext cx="2074198"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92" name="Picture Placeholder 7"/>
          <p:cNvSpPr>
            <a:spLocks noGrp="1"/>
          </p:cNvSpPr>
          <p:nvPr>
            <p:ph type="pic" sz="quarter" idx="21" hasCustomPrompt="1"/>
          </p:nvPr>
        </p:nvSpPr>
        <p:spPr>
          <a:xfrm>
            <a:off x="5083016" y="1656441"/>
            <a:ext cx="1961293" cy="2075071"/>
          </a:xfrm>
          <a:prstGeom prst="rect">
            <a:avLst/>
          </a:prstGeom>
          <a:ln>
            <a:noFill/>
          </a:ln>
        </p:spPr>
        <p:txBody>
          <a:bodyPr bIns="274320" anchor="b"/>
          <a:lstStyle>
            <a:lvl1pPr algn="ctr">
              <a:buNone/>
              <a:defRPr sz="1300">
                <a:solidFill>
                  <a:schemeClr val="bg1"/>
                </a:solidFill>
              </a:defRPr>
            </a:lvl1pPr>
          </a:lstStyle>
          <a:p>
            <a:r>
              <a:rPr lang="en-US" dirty="0"/>
              <a:t>Image Holder</a:t>
            </a:r>
          </a:p>
        </p:txBody>
      </p:sp>
      <p:sp>
        <p:nvSpPr>
          <p:cNvPr id="93" name="Text Placeholder 3"/>
          <p:cNvSpPr>
            <a:spLocks noGrp="1"/>
          </p:cNvSpPr>
          <p:nvPr>
            <p:ph type="body" sz="half" idx="22"/>
          </p:nvPr>
        </p:nvSpPr>
        <p:spPr>
          <a:xfrm>
            <a:off x="5292234" y="4091836"/>
            <a:ext cx="1539976"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94" name="Text Placeholder 3"/>
          <p:cNvSpPr>
            <a:spLocks noGrp="1"/>
          </p:cNvSpPr>
          <p:nvPr>
            <p:ph type="body" sz="half" idx="23"/>
          </p:nvPr>
        </p:nvSpPr>
        <p:spPr>
          <a:xfrm>
            <a:off x="5139676" y="4591059"/>
            <a:ext cx="1845093" cy="1446523"/>
          </a:xfrm>
          <a:prstGeom prst="rect">
            <a:avLst/>
          </a:prstGeom>
        </p:spPr>
        <p:txBody>
          <a:bodyPr wrap="squar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95" name="Rectangle 94"/>
          <p:cNvSpPr/>
          <p:nvPr userDrawn="1"/>
        </p:nvSpPr>
        <p:spPr>
          <a:xfrm>
            <a:off x="7235590" y="3924011"/>
            <a:ext cx="2074198"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96" name="Rectangle 95"/>
          <p:cNvSpPr/>
          <p:nvPr userDrawn="1"/>
        </p:nvSpPr>
        <p:spPr>
          <a:xfrm>
            <a:off x="7235590" y="1585988"/>
            <a:ext cx="2074198"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97" name="Picture Placeholder 7"/>
          <p:cNvSpPr>
            <a:spLocks noGrp="1"/>
          </p:cNvSpPr>
          <p:nvPr>
            <p:ph type="pic" sz="quarter" idx="24" hasCustomPrompt="1"/>
          </p:nvPr>
        </p:nvSpPr>
        <p:spPr>
          <a:xfrm>
            <a:off x="7293483" y="1656441"/>
            <a:ext cx="1961293" cy="2075071"/>
          </a:xfrm>
          <a:prstGeom prst="rect">
            <a:avLst/>
          </a:prstGeom>
          <a:ln>
            <a:noFill/>
          </a:ln>
        </p:spPr>
        <p:txBody>
          <a:bodyPr bIns="274320" anchor="b"/>
          <a:lstStyle>
            <a:lvl1pPr algn="ctr">
              <a:buNone/>
              <a:defRPr sz="1300">
                <a:solidFill>
                  <a:schemeClr val="bg1"/>
                </a:solidFill>
              </a:defRPr>
            </a:lvl1pPr>
          </a:lstStyle>
          <a:p>
            <a:r>
              <a:rPr lang="en-US" dirty="0"/>
              <a:t>Image Holder</a:t>
            </a:r>
          </a:p>
        </p:txBody>
      </p:sp>
      <p:sp>
        <p:nvSpPr>
          <p:cNvPr id="98" name="Text Placeholder 3"/>
          <p:cNvSpPr>
            <a:spLocks noGrp="1"/>
          </p:cNvSpPr>
          <p:nvPr>
            <p:ph type="body" sz="half" idx="25"/>
          </p:nvPr>
        </p:nvSpPr>
        <p:spPr>
          <a:xfrm>
            <a:off x="7502701" y="4091836"/>
            <a:ext cx="1539976" cy="508973"/>
          </a:xfrm>
          <a:prstGeom prst="rect">
            <a:avLst/>
          </a:prstGeom>
        </p:spPr>
        <p:txBody>
          <a:bodyPr wrap="square" lIns="0" tIns="0" rIns="0" bIns="0" anchor="t">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99" name="Text Placeholder 3"/>
          <p:cNvSpPr>
            <a:spLocks noGrp="1"/>
          </p:cNvSpPr>
          <p:nvPr>
            <p:ph type="body" sz="half" idx="26"/>
          </p:nvPr>
        </p:nvSpPr>
        <p:spPr>
          <a:xfrm>
            <a:off x="7350143" y="4591059"/>
            <a:ext cx="1845093" cy="1446523"/>
          </a:xfrm>
          <a:prstGeom prst="rect">
            <a:avLst/>
          </a:prstGeom>
        </p:spPr>
        <p:txBody>
          <a:bodyPr wrap="squar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Tree>
    <p:extLst>
      <p:ext uri="{BB962C8B-B14F-4D97-AF65-F5344CB8AC3E}">
        <p14:creationId xmlns:p14="http://schemas.microsoft.com/office/powerpoint/2010/main" val="384769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3632200" y="1408767"/>
            <a:ext cx="2641600" cy="3250227"/>
          </a:xfrm>
          <a:prstGeom prst="ellipse">
            <a:avLst/>
          </a:prstGeom>
          <a:ln w="28575">
            <a:solidFill>
              <a:schemeClr val="accent1"/>
            </a:solid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79" name="Text Placeholder 3"/>
          <p:cNvSpPr>
            <a:spLocks noGrp="1"/>
          </p:cNvSpPr>
          <p:nvPr>
            <p:ph type="body" sz="half" idx="16"/>
          </p:nvPr>
        </p:nvSpPr>
        <p:spPr>
          <a:xfrm>
            <a:off x="803069" y="5027960"/>
            <a:ext cx="1539976" cy="508973"/>
          </a:xfrm>
          <a:prstGeom prst="rect">
            <a:avLst/>
          </a:prstGeom>
        </p:spPr>
        <p:txBody>
          <a:bodyPr wrap="none" lIns="0" tIns="0" rIns="0" bIns="0" anchor="t">
            <a:noAutofit/>
          </a:bodyPr>
          <a:lstStyle>
            <a:lvl1pPr marL="0" indent="0" algn="ctr">
              <a:buNone/>
              <a:defRPr sz="1192" b="1" baseline="0">
                <a:solidFill>
                  <a:schemeClr val="accent5"/>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1" name="Text Placeholder 3"/>
          <p:cNvSpPr>
            <a:spLocks noGrp="1"/>
          </p:cNvSpPr>
          <p:nvPr>
            <p:ph type="body" sz="half" idx="31"/>
          </p:nvPr>
        </p:nvSpPr>
        <p:spPr>
          <a:xfrm>
            <a:off x="2758199" y="5868467"/>
            <a:ext cx="1539976" cy="508973"/>
          </a:xfrm>
          <a:prstGeom prst="rect">
            <a:avLst/>
          </a:prstGeom>
        </p:spPr>
        <p:txBody>
          <a:bodyPr wrap="none" lIns="0" tIns="0" rIns="0" bIns="0" anchor="t">
            <a:noAutofit/>
          </a:bodyPr>
          <a:lstStyle>
            <a:lvl1pPr marL="0" indent="0" algn="ctr">
              <a:buNone/>
              <a:defRPr sz="1192" b="1" baseline="0">
                <a:solidFill>
                  <a:schemeClr val="accent2"/>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2" name="Text Placeholder 3"/>
          <p:cNvSpPr>
            <a:spLocks noGrp="1"/>
          </p:cNvSpPr>
          <p:nvPr>
            <p:ph type="body" sz="half" idx="32"/>
          </p:nvPr>
        </p:nvSpPr>
        <p:spPr>
          <a:xfrm>
            <a:off x="5551691" y="5868467"/>
            <a:ext cx="1539976" cy="508973"/>
          </a:xfrm>
          <a:prstGeom prst="rect">
            <a:avLst/>
          </a:prstGeom>
        </p:spPr>
        <p:txBody>
          <a:bodyPr wrap="none" lIns="0" tIns="0" rIns="0" bIns="0" anchor="t">
            <a:noAutofit/>
          </a:bodyPr>
          <a:lstStyle>
            <a:lvl1pPr marL="0" indent="0" algn="ctr">
              <a:buNone/>
              <a:defRPr sz="1192" b="1" baseline="0">
                <a:solidFill>
                  <a:schemeClr val="accent3"/>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3" name="Text Placeholder 3"/>
          <p:cNvSpPr>
            <a:spLocks noGrp="1"/>
          </p:cNvSpPr>
          <p:nvPr>
            <p:ph type="body" sz="half" idx="33"/>
          </p:nvPr>
        </p:nvSpPr>
        <p:spPr>
          <a:xfrm>
            <a:off x="7512037" y="5027960"/>
            <a:ext cx="1539976" cy="508973"/>
          </a:xfrm>
          <a:prstGeom prst="rect">
            <a:avLst/>
          </a:prstGeom>
        </p:spPr>
        <p:txBody>
          <a:bodyPr wrap="none" lIns="0" tIns="0" rIns="0" bIns="0" anchor="t">
            <a:noAutofit/>
          </a:bodyPr>
          <a:lstStyle>
            <a:lvl1pPr marL="0" indent="0" algn="ctr">
              <a:buNone/>
              <a:defRPr sz="1192" b="1" baseline="0">
                <a:solidFill>
                  <a:schemeClr val="accent6"/>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4" name="Text Placeholder 3"/>
          <p:cNvSpPr>
            <a:spLocks noGrp="1"/>
          </p:cNvSpPr>
          <p:nvPr>
            <p:ph type="body" sz="half" idx="34"/>
          </p:nvPr>
        </p:nvSpPr>
        <p:spPr>
          <a:xfrm>
            <a:off x="4179635" y="5166947"/>
            <a:ext cx="1539976" cy="508973"/>
          </a:xfrm>
          <a:prstGeom prst="rect">
            <a:avLst/>
          </a:prstGeom>
        </p:spPr>
        <p:txBody>
          <a:bodyPr wrap="none" lIns="0" tIns="0" rIns="0" bIns="0" anchor="t">
            <a:noAutofit/>
          </a:bodyPr>
          <a:lstStyle>
            <a:lvl1pPr marL="0" indent="0" algn="ctr">
              <a:buNone/>
              <a:defRPr sz="1192" b="1" baseline="0">
                <a:solidFill>
                  <a:schemeClr val="accent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547786" y="2411930"/>
            <a:ext cx="2050542" cy="2522991"/>
          </a:xfrm>
          <a:prstGeom prst="ellipse">
            <a:avLst/>
          </a:prstGeom>
          <a:ln w="28575">
            <a:solidFill>
              <a:schemeClr val="accent5"/>
            </a:solid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2502916" y="3281310"/>
            <a:ext cx="2050542" cy="2522991"/>
          </a:xfrm>
          <a:prstGeom prst="ellipse">
            <a:avLst/>
          </a:prstGeom>
          <a:ln w="28575">
            <a:solidFill>
              <a:schemeClr val="accent2"/>
            </a:solid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5296408" y="3281310"/>
            <a:ext cx="2050542" cy="2522991"/>
          </a:xfrm>
          <a:prstGeom prst="ellipse">
            <a:avLst/>
          </a:prstGeom>
          <a:ln w="28575">
            <a:solidFill>
              <a:schemeClr val="accent3"/>
            </a:solid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7256754" y="2411930"/>
            <a:ext cx="2050542" cy="2522991"/>
          </a:xfrm>
          <a:prstGeom prst="ellipse">
            <a:avLst/>
          </a:prstGeom>
          <a:ln w="28575">
            <a:solidFill>
              <a:schemeClr val="accent6"/>
            </a:solidFill>
          </a:ln>
        </p:spPr>
        <p:txBody>
          <a:bodyPr bIns="45720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00038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869656" y="1937835"/>
            <a:ext cx="1504576" cy="508973"/>
          </a:xfrm>
          <a:prstGeom prst="rect">
            <a:avLst/>
          </a:prstGeom>
        </p:spPr>
        <p:txBody>
          <a:bodyPr wrap="square" lIns="0" tIns="0" rIns="0" bIns="0" anchor="t">
            <a:noAutofit/>
          </a:bodyPr>
          <a:lstStyle>
            <a:lvl1pPr marL="0" indent="0" algn="l">
              <a:buNone/>
              <a:defRPr sz="1192" b="1" baseline="0">
                <a:solidFill>
                  <a:schemeClr val="accent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486944" y="1963503"/>
            <a:ext cx="1267244" cy="1559220"/>
          </a:xfrm>
          <a:prstGeom prst="teardrop">
            <a:avLst/>
          </a:prstGeom>
          <a:ln w="28575">
            <a:solidFill>
              <a:schemeClr val="accent1"/>
            </a:solidFill>
          </a:ln>
        </p:spPr>
        <p:txBody>
          <a:bodyPr bIns="182880" anchor="b"/>
          <a:lstStyle>
            <a:lvl1pPr algn="ctr">
              <a:buNone/>
              <a:defRPr sz="975">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1869656" y="2488391"/>
            <a:ext cx="1504576" cy="1143811"/>
          </a:xfrm>
          <a:prstGeom prst="rect">
            <a:avLst/>
          </a:prstGeom>
        </p:spPr>
        <p:txBody>
          <a:bodyPr wrap="square" lIns="0" tIns="0" rIns="0" bIns="0" anchor="t">
            <a:noAutofit/>
          </a:bodyPr>
          <a:lstStyle>
            <a:lvl1pPr marL="0" indent="0" algn="l">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42"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44" name="Round Same Side Corner Rectangle 43"/>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45"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67" name="Text Placeholder 3"/>
          <p:cNvSpPr>
            <a:spLocks noGrp="1"/>
          </p:cNvSpPr>
          <p:nvPr>
            <p:ph type="body" sz="half" idx="17"/>
          </p:nvPr>
        </p:nvSpPr>
        <p:spPr>
          <a:xfrm>
            <a:off x="4860131" y="1937835"/>
            <a:ext cx="1504576" cy="508973"/>
          </a:xfrm>
          <a:prstGeom prst="rect">
            <a:avLst/>
          </a:prstGeom>
        </p:spPr>
        <p:txBody>
          <a:bodyPr wrap="square" lIns="0" tIns="0" rIns="0" bIns="0" anchor="t">
            <a:noAutofit/>
          </a:bodyPr>
          <a:lstStyle>
            <a:lvl1pPr marL="0" indent="0" algn="l">
              <a:buNone/>
              <a:defRPr sz="1192" b="1" baseline="0">
                <a:solidFill>
                  <a:schemeClr val="accent2"/>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3477419" y="1963503"/>
            <a:ext cx="1267244" cy="1559220"/>
          </a:xfrm>
          <a:prstGeom prst="teardrop">
            <a:avLst/>
          </a:prstGeom>
          <a:ln w="28575">
            <a:solidFill>
              <a:schemeClr val="accent2"/>
            </a:solidFill>
          </a:ln>
        </p:spPr>
        <p:txBody>
          <a:bodyPr bIns="182880" anchor="b"/>
          <a:lstStyle>
            <a:lvl1pPr algn="ctr">
              <a:buNone/>
              <a:defRPr sz="975">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4860131" y="2488391"/>
            <a:ext cx="1504576" cy="1143811"/>
          </a:xfrm>
          <a:prstGeom prst="rect">
            <a:avLst/>
          </a:prstGeom>
        </p:spPr>
        <p:txBody>
          <a:bodyPr wrap="square" lIns="0" tIns="0" rIns="0" bIns="0" anchor="t">
            <a:noAutofit/>
          </a:bodyPr>
          <a:lstStyle>
            <a:lvl1pPr marL="0" indent="0" algn="l">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70" name="Text Placeholder 3"/>
          <p:cNvSpPr>
            <a:spLocks noGrp="1"/>
          </p:cNvSpPr>
          <p:nvPr>
            <p:ph type="body" sz="half" idx="20"/>
          </p:nvPr>
        </p:nvSpPr>
        <p:spPr>
          <a:xfrm>
            <a:off x="7852568" y="1937835"/>
            <a:ext cx="1504576" cy="508973"/>
          </a:xfrm>
          <a:prstGeom prst="rect">
            <a:avLst/>
          </a:prstGeom>
        </p:spPr>
        <p:txBody>
          <a:bodyPr wrap="square" lIns="0" tIns="0" rIns="0" bIns="0" anchor="t">
            <a:noAutofit/>
          </a:bodyPr>
          <a:lstStyle>
            <a:lvl1pPr marL="0" indent="0" algn="l">
              <a:buNone/>
              <a:defRPr sz="1192" b="1" baseline="0">
                <a:solidFill>
                  <a:schemeClr val="accent3"/>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6469856" y="1963503"/>
            <a:ext cx="1267244" cy="1559220"/>
          </a:xfrm>
          <a:prstGeom prst="teardrop">
            <a:avLst/>
          </a:prstGeom>
          <a:ln w="28575">
            <a:solidFill>
              <a:schemeClr val="accent3"/>
            </a:solidFill>
          </a:ln>
        </p:spPr>
        <p:txBody>
          <a:bodyPr bIns="182880" anchor="b"/>
          <a:lstStyle>
            <a:lvl1pPr algn="ctr">
              <a:buNone/>
              <a:defRPr sz="975">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7852568" y="2488391"/>
            <a:ext cx="1504576" cy="1143811"/>
          </a:xfrm>
          <a:prstGeom prst="rect">
            <a:avLst/>
          </a:prstGeom>
        </p:spPr>
        <p:txBody>
          <a:bodyPr wrap="square" lIns="0" tIns="0" rIns="0" bIns="0" anchor="t">
            <a:noAutofit/>
          </a:bodyPr>
          <a:lstStyle>
            <a:lvl1pPr marL="0" indent="0" algn="l">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73" name="Text Placeholder 3"/>
          <p:cNvSpPr>
            <a:spLocks noGrp="1"/>
          </p:cNvSpPr>
          <p:nvPr>
            <p:ph type="body" sz="half" idx="23"/>
          </p:nvPr>
        </p:nvSpPr>
        <p:spPr>
          <a:xfrm>
            <a:off x="1869656" y="3983344"/>
            <a:ext cx="1504576" cy="508973"/>
          </a:xfrm>
          <a:prstGeom prst="rect">
            <a:avLst/>
          </a:prstGeom>
        </p:spPr>
        <p:txBody>
          <a:bodyPr wrap="square" lIns="0" tIns="0" rIns="0" bIns="0" anchor="t">
            <a:noAutofit/>
          </a:bodyPr>
          <a:lstStyle>
            <a:lvl1pPr marL="0" indent="0" algn="l">
              <a:buNone/>
              <a:defRPr sz="1192" b="1" baseline="0">
                <a:solidFill>
                  <a:schemeClr val="accent4"/>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486944" y="4009013"/>
            <a:ext cx="1267244" cy="1559220"/>
          </a:xfrm>
          <a:prstGeom prst="teardrop">
            <a:avLst/>
          </a:prstGeom>
          <a:ln w="28575">
            <a:solidFill>
              <a:schemeClr val="accent4"/>
            </a:solidFill>
          </a:ln>
        </p:spPr>
        <p:txBody>
          <a:bodyPr bIns="182880" anchor="b"/>
          <a:lstStyle>
            <a:lvl1pPr algn="ctr">
              <a:buNone/>
              <a:defRPr sz="975">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1869656" y="4533900"/>
            <a:ext cx="1504576" cy="1143811"/>
          </a:xfrm>
          <a:prstGeom prst="rect">
            <a:avLst/>
          </a:prstGeom>
        </p:spPr>
        <p:txBody>
          <a:bodyPr wrap="square" lIns="0" tIns="0" rIns="0" bIns="0" anchor="t">
            <a:noAutofit/>
          </a:bodyPr>
          <a:lstStyle>
            <a:lvl1pPr marL="0" indent="0" algn="l">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76" name="Text Placeholder 3"/>
          <p:cNvSpPr>
            <a:spLocks noGrp="1"/>
          </p:cNvSpPr>
          <p:nvPr>
            <p:ph type="body" sz="half" idx="26"/>
          </p:nvPr>
        </p:nvSpPr>
        <p:spPr>
          <a:xfrm>
            <a:off x="4860131" y="3983344"/>
            <a:ext cx="1504576" cy="508973"/>
          </a:xfrm>
          <a:prstGeom prst="rect">
            <a:avLst/>
          </a:prstGeom>
        </p:spPr>
        <p:txBody>
          <a:bodyPr wrap="square" lIns="0" tIns="0" rIns="0" bIns="0" anchor="t">
            <a:noAutofit/>
          </a:bodyPr>
          <a:lstStyle>
            <a:lvl1pPr marL="0" indent="0" algn="l">
              <a:buNone/>
              <a:defRPr sz="1192" b="1" baseline="0">
                <a:solidFill>
                  <a:schemeClr val="accent5"/>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3477419" y="4009013"/>
            <a:ext cx="1267244" cy="1559220"/>
          </a:xfrm>
          <a:prstGeom prst="teardrop">
            <a:avLst/>
          </a:prstGeom>
          <a:ln w="28575">
            <a:solidFill>
              <a:schemeClr val="accent5"/>
            </a:solidFill>
          </a:ln>
        </p:spPr>
        <p:txBody>
          <a:bodyPr bIns="182880" anchor="b"/>
          <a:lstStyle>
            <a:lvl1pPr algn="ctr">
              <a:buNone/>
              <a:defRPr sz="975">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4860131" y="4533900"/>
            <a:ext cx="1504576" cy="1143811"/>
          </a:xfrm>
          <a:prstGeom prst="rect">
            <a:avLst/>
          </a:prstGeom>
        </p:spPr>
        <p:txBody>
          <a:bodyPr wrap="square" lIns="0" tIns="0" rIns="0" bIns="0" anchor="t">
            <a:noAutofit/>
          </a:bodyPr>
          <a:lstStyle>
            <a:lvl1pPr marL="0" indent="0" algn="l">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79" name="Text Placeholder 3"/>
          <p:cNvSpPr>
            <a:spLocks noGrp="1"/>
          </p:cNvSpPr>
          <p:nvPr>
            <p:ph type="body" sz="half" idx="29"/>
          </p:nvPr>
        </p:nvSpPr>
        <p:spPr>
          <a:xfrm>
            <a:off x="7852568" y="3983344"/>
            <a:ext cx="1504576" cy="508973"/>
          </a:xfrm>
          <a:prstGeom prst="rect">
            <a:avLst/>
          </a:prstGeom>
        </p:spPr>
        <p:txBody>
          <a:bodyPr wrap="square" lIns="0" tIns="0" rIns="0" bIns="0" anchor="t">
            <a:noAutofit/>
          </a:bodyPr>
          <a:lstStyle>
            <a:lvl1pPr marL="0" indent="0" algn="l">
              <a:buNone/>
              <a:defRPr sz="1192" b="1" baseline="0">
                <a:solidFill>
                  <a:schemeClr val="accent6"/>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6469856" y="4009013"/>
            <a:ext cx="1267244" cy="1559220"/>
          </a:xfrm>
          <a:prstGeom prst="teardrop">
            <a:avLst/>
          </a:prstGeom>
          <a:ln w="28575">
            <a:solidFill>
              <a:schemeClr val="accent6"/>
            </a:solidFill>
          </a:ln>
        </p:spPr>
        <p:txBody>
          <a:bodyPr bIns="182880" anchor="b"/>
          <a:lstStyle>
            <a:lvl1pPr algn="ctr">
              <a:buNone/>
              <a:defRPr sz="975">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7852568" y="4533900"/>
            <a:ext cx="1504576" cy="1143811"/>
          </a:xfrm>
          <a:prstGeom prst="rect">
            <a:avLst/>
          </a:prstGeom>
        </p:spPr>
        <p:txBody>
          <a:bodyPr wrap="square" lIns="0" tIns="0" rIns="0" bIns="0" anchor="t">
            <a:noAutofit/>
          </a:bodyPr>
          <a:lstStyle>
            <a:lvl1pPr marL="0" indent="0" algn="l">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Tree>
    <p:extLst>
      <p:ext uri="{BB962C8B-B14F-4D97-AF65-F5344CB8AC3E}">
        <p14:creationId xmlns:p14="http://schemas.microsoft.com/office/powerpoint/2010/main" val="136643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08">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44" name="Round Same Side Corner Rectangle 43"/>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45" name="Slide Number Placeholder 4"/>
          <p:cNvSpPr>
            <a:spLocks noGrp="1"/>
          </p:cNvSpPr>
          <p:nvPr>
            <p:ph type="sldNum" sz="quarter" idx="12"/>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24" name="Rounded Rectangle 23"/>
          <p:cNvSpPr/>
          <p:nvPr userDrawn="1"/>
        </p:nvSpPr>
        <p:spPr>
          <a:xfrm>
            <a:off x="709284" y="1833721"/>
            <a:ext cx="4118901" cy="2245752"/>
          </a:xfrm>
          <a:prstGeom prst="roundRect">
            <a:avLst>
              <a:gd name="adj" fmla="val 36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7" name="Picture Placeholder 7"/>
          <p:cNvSpPr>
            <a:spLocks noGrp="1"/>
          </p:cNvSpPr>
          <p:nvPr>
            <p:ph type="pic" sz="quarter" idx="15" hasCustomPrompt="1"/>
          </p:nvPr>
        </p:nvSpPr>
        <p:spPr>
          <a:xfrm>
            <a:off x="918003" y="2005621"/>
            <a:ext cx="1518056" cy="1901952"/>
          </a:xfrm>
          <a:prstGeom prst="roundRect">
            <a:avLst>
              <a:gd name="adj" fmla="val 8424"/>
            </a:avLst>
          </a:prstGeom>
          <a:ln>
            <a:noFill/>
          </a:ln>
        </p:spPr>
        <p:txBody>
          <a:bodyPr bIns="274320" anchor="b"/>
          <a:lstStyle>
            <a:lvl1pPr algn="ctr">
              <a:buNone/>
              <a:defRPr sz="1300">
                <a:solidFill>
                  <a:schemeClr val="bg1"/>
                </a:solidFill>
              </a:defRPr>
            </a:lvl1pPr>
          </a:lstStyle>
          <a:p>
            <a:r>
              <a:rPr lang="en-US" dirty="0"/>
              <a:t>Image Holder</a:t>
            </a:r>
          </a:p>
        </p:txBody>
      </p:sp>
    </p:spTree>
    <p:extLst>
      <p:ext uri="{BB962C8B-B14F-4D97-AF65-F5344CB8AC3E}">
        <p14:creationId xmlns:p14="http://schemas.microsoft.com/office/powerpoint/2010/main" val="34232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4" grpId="0" animBg="1"/>
      <p:bldP spid="27"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1" y="1511762"/>
            <a:ext cx="3004717" cy="2841945"/>
          </a:xfrm>
          <a:prstGeom prst="rect">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6892631" y="1511762"/>
            <a:ext cx="3013370" cy="2841945"/>
          </a:xfrm>
          <a:prstGeom prst="rect">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31" name="Rectangle 30"/>
          <p:cNvSpPr/>
          <p:nvPr/>
        </p:nvSpPr>
        <p:spPr>
          <a:xfrm>
            <a:off x="3004717" y="1511764"/>
            <a:ext cx="3887914" cy="2841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Tree>
    <p:extLst>
      <p:ext uri="{BB962C8B-B14F-4D97-AF65-F5344CB8AC3E}">
        <p14:creationId xmlns:p14="http://schemas.microsoft.com/office/powerpoint/2010/main" val="393944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12" name="Picture Placeholder 7"/>
          <p:cNvSpPr>
            <a:spLocks noGrp="1"/>
          </p:cNvSpPr>
          <p:nvPr>
            <p:ph type="pic" sz="quarter" idx="15" hasCustomPrompt="1"/>
          </p:nvPr>
        </p:nvSpPr>
        <p:spPr>
          <a:xfrm>
            <a:off x="4890592" y="1431959"/>
            <a:ext cx="4306123" cy="1796083"/>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4890592" y="3429000"/>
            <a:ext cx="4306123" cy="1796083"/>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49597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EF17-3B04-4C26-8643-D1EC6B9731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72325B-C879-4F31-B04F-F4AFE78180ED}"/>
              </a:ext>
            </a:extLst>
          </p:cNvPr>
          <p:cNvSpPr>
            <a:spLocks noGrp="1"/>
          </p:cNvSpPr>
          <p:nvPr>
            <p:ph sz="half" idx="1"/>
          </p:nvPr>
        </p:nvSpPr>
        <p:spPr>
          <a:xfrm>
            <a:off x="681038" y="1825625"/>
            <a:ext cx="41957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E16FF5-FA70-4C24-81D7-2CA7189C784B}"/>
              </a:ext>
            </a:extLst>
          </p:cNvPr>
          <p:cNvSpPr>
            <a:spLocks noGrp="1"/>
          </p:cNvSpPr>
          <p:nvPr>
            <p:ph sz="half" idx="2"/>
          </p:nvPr>
        </p:nvSpPr>
        <p:spPr>
          <a:xfrm>
            <a:off x="5029200" y="1825625"/>
            <a:ext cx="41957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930235-52CA-4530-B123-D3996E543846}"/>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6" name="Footer Placeholder 5">
            <a:extLst>
              <a:ext uri="{FF2B5EF4-FFF2-40B4-BE49-F238E27FC236}">
                <a16:creationId xmlns:a16="http://schemas.microsoft.com/office/drawing/2014/main" id="{E82E507F-16FC-423A-8E7F-2400F2FE39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621B986-8365-465B-A88F-928763A39D5E}"/>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32594365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13" name="Picture Placeholder 7"/>
          <p:cNvSpPr>
            <a:spLocks noGrp="1"/>
          </p:cNvSpPr>
          <p:nvPr>
            <p:ph type="pic" sz="quarter" idx="16" hasCustomPrompt="1"/>
          </p:nvPr>
        </p:nvSpPr>
        <p:spPr>
          <a:xfrm>
            <a:off x="7346950" y="3251201"/>
            <a:ext cx="2063750" cy="1341193"/>
          </a:xfrm>
          <a:prstGeom prst="rect">
            <a:avLst/>
          </a:prstGeom>
          <a:ln>
            <a:noFill/>
          </a:ln>
        </p:spPr>
        <p:txBody>
          <a:bodyPr bIns="91440" anchor="b"/>
          <a:lstStyle>
            <a:lvl1pPr algn="ctr">
              <a:buNone/>
              <a:defRPr sz="1300">
                <a:solidFill>
                  <a:schemeClr val="tx1">
                    <a:lumMod val="50000"/>
                    <a:lumOff val="50000"/>
                  </a:schemeClr>
                </a:solidFill>
              </a:defRPr>
            </a:lvl1pPr>
          </a:lstStyle>
          <a:p>
            <a:r>
              <a:rPr lang="en-US" dirty="0"/>
              <a:t>Image Holder</a:t>
            </a:r>
          </a:p>
        </p:txBody>
      </p:sp>
      <p:sp>
        <p:nvSpPr>
          <p:cNvPr id="8" name="Picture Placeholder 7"/>
          <p:cNvSpPr>
            <a:spLocks noGrp="1"/>
          </p:cNvSpPr>
          <p:nvPr>
            <p:ph type="pic" sz="quarter" idx="17" hasCustomPrompt="1"/>
          </p:nvPr>
        </p:nvSpPr>
        <p:spPr>
          <a:xfrm>
            <a:off x="5239218" y="4703206"/>
            <a:ext cx="2063750" cy="1341193"/>
          </a:xfrm>
          <a:prstGeom prst="rect">
            <a:avLst/>
          </a:prstGeom>
          <a:ln>
            <a:noFill/>
          </a:ln>
        </p:spPr>
        <p:txBody>
          <a:bodyPr bIns="91440" anchor="b"/>
          <a:lstStyle>
            <a:lvl1pPr algn="ctr">
              <a:buNone/>
              <a:defRPr sz="1300">
                <a:solidFill>
                  <a:schemeClr val="tx1">
                    <a:lumMod val="50000"/>
                    <a:lumOff val="50000"/>
                  </a:schemeClr>
                </a:solidFill>
              </a:defRPr>
            </a:lvl1pPr>
          </a:lstStyle>
          <a:p>
            <a:r>
              <a:rPr lang="en-US" dirty="0"/>
              <a:t>Image Holder</a:t>
            </a:r>
          </a:p>
        </p:txBody>
      </p:sp>
      <p:grpSp>
        <p:nvGrpSpPr>
          <p:cNvPr id="25" name="Group 24"/>
          <p:cNvGrpSpPr/>
          <p:nvPr userDrawn="1"/>
        </p:nvGrpSpPr>
        <p:grpSpPr>
          <a:xfrm>
            <a:off x="7346950" y="1786333"/>
            <a:ext cx="2063750" cy="1365603"/>
            <a:chOff x="4750079" y="1706835"/>
            <a:chExt cx="1785974" cy="1044090"/>
          </a:xfrm>
        </p:grpSpPr>
        <p:sp>
          <p:nvSpPr>
            <p:cNvPr id="26" name="Rectangle 25"/>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7" name="Rectangle 26"/>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sp>
        <p:nvSpPr>
          <p:cNvPr id="31" name="Picture Placeholder 7"/>
          <p:cNvSpPr>
            <a:spLocks noGrp="1"/>
          </p:cNvSpPr>
          <p:nvPr>
            <p:ph type="pic" sz="quarter" idx="15" hasCustomPrompt="1"/>
          </p:nvPr>
        </p:nvSpPr>
        <p:spPr>
          <a:xfrm>
            <a:off x="5239218" y="1817965"/>
            <a:ext cx="2063750" cy="1341193"/>
          </a:xfrm>
          <a:prstGeom prst="rect">
            <a:avLst/>
          </a:prstGeom>
          <a:ln>
            <a:noFill/>
          </a:ln>
        </p:spPr>
        <p:txBody>
          <a:bodyPr bIns="91440" anchor="b"/>
          <a:lstStyle>
            <a:lvl1pPr algn="ctr">
              <a:buNone/>
              <a:defRPr sz="1300">
                <a:solidFill>
                  <a:schemeClr val="tx1">
                    <a:lumMod val="50000"/>
                    <a:lumOff val="50000"/>
                  </a:schemeClr>
                </a:solidFill>
              </a:defRPr>
            </a:lvl1pPr>
          </a:lstStyle>
          <a:p>
            <a:r>
              <a:rPr lang="en-US" dirty="0"/>
              <a:t>Image Holder</a:t>
            </a:r>
          </a:p>
        </p:txBody>
      </p:sp>
      <p:grpSp>
        <p:nvGrpSpPr>
          <p:cNvPr id="32" name="Group 31"/>
          <p:cNvGrpSpPr/>
          <p:nvPr userDrawn="1"/>
        </p:nvGrpSpPr>
        <p:grpSpPr>
          <a:xfrm>
            <a:off x="5239218" y="3254528"/>
            <a:ext cx="2063750" cy="1365603"/>
            <a:chOff x="4750079" y="1706835"/>
            <a:chExt cx="1785974" cy="1044090"/>
          </a:xfrm>
        </p:grpSpPr>
        <p:sp>
          <p:nvSpPr>
            <p:cNvPr id="33" name="Rectangle 32"/>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4" name="Rectangle 33"/>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35" name="Group 34"/>
          <p:cNvGrpSpPr/>
          <p:nvPr userDrawn="1"/>
        </p:nvGrpSpPr>
        <p:grpSpPr>
          <a:xfrm>
            <a:off x="7346950" y="4706533"/>
            <a:ext cx="2063750" cy="1365603"/>
            <a:chOff x="4750079" y="1706835"/>
            <a:chExt cx="1785974" cy="1044090"/>
          </a:xfrm>
        </p:grpSpPr>
        <p:sp>
          <p:nvSpPr>
            <p:cNvPr id="36" name="Rectangle 35"/>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7" name="Rectangle 36"/>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spTree>
    <p:extLst>
      <p:ext uri="{BB962C8B-B14F-4D97-AF65-F5344CB8AC3E}">
        <p14:creationId xmlns:p14="http://schemas.microsoft.com/office/powerpoint/2010/main" val="256497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3" grpId="0"/>
      <p:bldP spid="8" grpId="0"/>
      <p:bldP spid="31"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19" name="Group 18"/>
          <p:cNvGrpSpPr/>
          <p:nvPr userDrawn="1"/>
        </p:nvGrpSpPr>
        <p:grpSpPr>
          <a:xfrm>
            <a:off x="450435" y="1694000"/>
            <a:ext cx="1848403" cy="2034883"/>
            <a:chOff x="4750079" y="1706835"/>
            <a:chExt cx="1785974" cy="1044090"/>
          </a:xfrm>
        </p:grpSpPr>
        <p:sp>
          <p:nvSpPr>
            <p:cNvPr id="20" name="Rectangle 19"/>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1" name="Rectangle 20"/>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23" name="Group 22"/>
          <p:cNvGrpSpPr/>
          <p:nvPr userDrawn="1"/>
        </p:nvGrpSpPr>
        <p:grpSpPr>
          <a:xfrm>
            <a:off x="7607162" y="1694000"/>
            <a:ext cx="1848403" cy="2034883"/>
            <a:chOff x="4750079" y="1706835"/>
            <a:chExt cx="1785974" cy="1044090"/>
          </a:xfrm>
        </p:grpSpPr>
        <p:sp>
          <p:nvSpPr>
            <p:cNvPr id="24" name="Rectangle 23"/>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5" name="Rectangle 24"/>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32" name="Group 31"/>
          <p:cNvGrpSpPr/>
          <p:nvPr userDrawn="1"/>
        </p:nvGrpSpPr>
        <p:grpSpPr>
          <a:xfrm>
            <a:off x="450435" y="3947368"/>
            <a:ext cx="1848403" cy="2034883"/>
            <a:chOff x="4750079" y="1706835"/>
            <a:chExt cx="1785974" cy="1044090"/>
          </a:xfrm>
        </p:grpSpPr>
        <p:sp>
          <p:nvSpPr>
            <p:cNvPr id="35" name="Rectangle 34"/>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8" name="Rectangle 37"/>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40" name="Group 39"/>
          <p:cNvGrpSpPr/>
          <p:nvPr userDrawn="1"/>
        </p:nvGrpSpPr>
        <p:grpSpPr>
          <a:xfrm>
            <a:off x="7607162" y="3947368"/>
            <a:ext cx="1848403" cy="2034883"/>
            <a:chOff x="4750079" y="1706835"/>
            <a:chExt cx="1785974" cy="1044090"/>
          </a:xfrm>
        </p:grpSpPr>
        <p:sp>
          <p:nvSpPr>
            <p:cNvPr id="41" name="Rectangle 40"/>
            <p:cNvSpPr/>
            <p:nvPr/>
          </p:nvSpPr>
          <p:spPr>
            <a:xfrm>
              <a:off x="4750079" y="1747885"/>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42" name="Rectangle 41"/>
            <p:cNvSpPr/>
            <p:nvPr/>
          </p:nvSpPr>
          <p:spPr>
            <a:xfrm>
              <a:off x="4750079" y="1706835"/>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sp>
        <p:nvSpPr>
          <p:cNvPr id="47" name="Picture Placeholder 7"/>
          <p:cNvSpPr>
            <a:spLocks noGrp="1"/>
          </p:cNvSpPr>
          <p:nvPr>
            <p:ph type="pic" sz="quarter" idx="15" hasCustomPrompt="1"/>
          </p:nvPr>
        </p:nvSpPr>
        <p:spPr>
          <a:xfrm>
            <a:off x="2298838" y="1694000"/>
            <a:ext cx="2584175" cy="2034883"/>
          </a:xfrm>
          <a:prstGeom prst="rect">
            <a:avLst/>
          </a:prstGeom>
          <a:ln>
            <a:noFill/>
          </a:ln>
        </p:spPr>
        <p:txBody>
          <a:bodyPr bIns="91440" anchor="b"/>
          <a:lstStyle>
            <a:lvl1pPr algn="ctr">
              <a:buNone/>
              <a:defRPr sz="1300">
                <a:solidFill>
                  <a:schemeClr val="tx1">
                    <a:lumMod val="50000"/>
                    <a:lumOff val="50000"/>
                  </a:schemeClr>
                </a:solidFill>
              </a:defRPr>
            </a:lvl1pPr>
          </a:lstStyle>
          <a:p>
            <a:r>
              <a:rPr lang="en-US" dirty="0"/>
              <a:t>Image Holder</a:t>
            </a:r>
          </a:p>
        </p:txBody>
      </p:sp>
      <p:sp>
        <p:nvSpPr>
          <p:cNvPr id="48" name="Picture Placeholder 7"/>
          <p:cNvSpPr>
            <a:spLocks noGrp="1"/>
          </p:cNvSpPr>
          <p:nvPr>
            <p:ph type="pic" sz="quarter" idx="16" hasCustomPrompt="1"/>
          </p:nvPr>
        </p:nvSpPr>
        <p:spPr>
          <a:xfrm>
            <a:off x="5019398" y="1694000"/>
            <a:ext cx="2584175" cy="2034883"/>
          </a:xfrm>
          <a:prstGeom prst="rect">
            <a:avLst/>
          </a:prstGeom>
          <a:ln>
            <a:noFill/>
          </a:ln>
        </p:spPr>
        <p:txBody>
          <a:bodyPr bIns="91440" anchor="b"/>
          <a:lstStyle>
            <a:lvl1pPr algn="ctr">
              <a:buNone/>
              <a:defRPr sz="1300">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17" hasCustomPrompt="1"/>
          </p:nvPr>
        </p:nvSpPr>
        <p:spPr>
          <a:xfrm>
            <a:off x="2298838" y="3947368"/>
            <a:ext cx="2584175" cy="2034883"/>
          </a:xfrm>
          <a:prstGeom prst="rect">
            <a:avLst/>
          </a:prstGeom>
          <a:ln>
            <a:noFill/>
          </a:ln>
        </p:spPr>
        <p:txBody>
          <a:bodyPr bIns="91440" anchor="b"/>
          <a:lstStyle>
            <a:lvl1pPr algn="ctr">
              <a:buNone/>
              <a:defRPr sz="1300">
                <a:solidFill>
                  <a:schemeClr val="tx1">
                    <a:lumMod val="50000"/>
                    <a:lumOff val="50000"/>
                  </a:schemeClr>
                </a:solidFill>
              </a:defRPr>
            </a:lvl1pPr>
          </a:lstStyle>
          <a:p>
            <a:r>
              <a:rPr lang="en-US" dirty="0"/>
              <a:t>Image Holder</a:t>
            </a:r>
          </a:p>
        </p:txBody>
      </p:sp>
      <p:sp>
        <p:nvSpPr>
          <p:cNvPr id="50" name="Picture Placeholder 7"/>
          <p:cNvSpPr>
            <a:spLocks noGrp="1"/>
          </p:cNvSpPr>
          <p:nvPr>
            <p:ph type="pic" sz="quarter" idx="18" hasCustomPrompt="1"/>
          </p:nvPr>
        </p:nvSpPr>
        <p:spPr>
          <a:xfrm>
            <a:off x="5019398" y="3947368"/>
            <a:ext cx="2584175" cy="2034883"/>
          </a:xfrm>
          <a:prstGeom prst="rect">
            <a:avLst/>
          </a:prstGeom>
          <a:ln>
            <a:noFill/>
          </a:ln>
        </p:spPr>
        <p:txBody>
          <a:bodyPr bIns="91440" anchor="b"/>
          <a:lstStyle>
            <a:lvl1pPr algn="ctr">
              <a:buNone/>
              <a:defRPr sz="130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9"/>
          </p:nvPr>
        </p:nvSpPr>
        <p:spPr>
          <a:xfrm>
            <a:off x="514550" y="2243103"/>
            <a:ext cx="1693663" cy="1278776"/>
          </a:xfrm>
          <a:prstGeom prst="rect">
            <a:avLst/>
          </a:prstGeom>
        </p:spPr>
        <p:txBody>
          <a:bodyPr wrap="non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52" name="Text Placeholder 3"/>
          <p:cNvSpPr>
            <a:spLocks noGrp="1"/>
          </p:cNvSpPr>
          <p:nvPr>
            <p:ph type="body" sz="half" idx="20"/>
          </p:nvPr>
        </p:nvSpPr>
        <p:spPr>
          <a:xfrm>
            <a:off x="508841" y="1943100"/>
            <a:ext cx="1698405"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53" name="Text Placeholder 3"/>
          <p:cNvSpPr>
            <a:spLocks noGrp="1"/>
          </p:cNvSpPr>
          <p:nvPr>
            <p:ph type="body" sz="half" idx="21"/>
          </p:nvPr>
        </p:nvSpPr>
        <p:spPr>
          <a:xfrm>
            <a:off x="514550" y="4441675"/>
            <a:ext cx="1693663" cy="1278776"/>
          </a:xfrm>
          <a:prstGeom prst="rect">
            <a:avLst/>
          </a:prstGeom>
        </p:spPr>
        <p:txBody>
          <a:bodyPr wrap="non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54" name="Text Placeholder 3"/>
          <p:cNvSpPr>
            <a:spLocks noGrp="1"/>
          </p:cNvSpPr>
          <p:nvPr>
            <p:ph type="body" sz="half" idx="22"/>
          </p:nvPr>
        </p:nvSpPr>
        <p:spPr>
          <a:xfrm>
            <a:off x="508841" y="4141672"/>
            <a:ext cx="1698405"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55" name="Text Placeholder 3"/>
          <p:cNvSpPr>
            <a:spLocks noGrp="1"/>
          </p:cNvSpPr>
          <p:nvPr>
            <p:ph type="body" sz="half" idx="23"/>
          </p:nvPr>
        </p:nvSpPr>
        <p:spPr>
          <a:xfrm>
            <a:off x="7685102" y="2243103"/>
            <a:ext cx="1693663" cy="1278776"/>
          </a:xfrm>
          <a:prstGeom prst="rect">
            <a:avLst/>
          </a:prstGeom>
        </p:spPr>
        <p:txBody>
          <a:bodyPr wrap="non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56" name="Text Placeholder 3"/>
          <p:cNvSpPr>
            <a:spLocks noGrp="1"/>
          </p:cNvSpPr>
          <p:nvPr>
            <p:ph type="body" sz="half" idx="24"/>
          </p:nvPr>
        </p:nvSpPr>
        <p:spPr>
          <a:xfrm>
            <a:off x="7679393" y="1943100"/>
            <a:ext cx="1698405"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57" name="Text Placeholder 3"/>
          <p:cNvSpPr>
            <a:spLocks noGrp="1"/>
          </p:cNvSpPr>
          <p:nvPr>
            <p:ph type="body" sz="half" idx="25"/>
          </p:nvPr>
        </p:nvSpPr>
        <p:spPr>
          <a:xfrm>
            <a:off x="7685102" y="4492475"/>
            <a:ext cx="1693663" cy="1278776"/>
          </a:xfrm>
          <a:prstGeom prst="rect">
            <a:avLst/>
          </a:prstGeom>
        </p:spPr>
        <p:txBody>
          <a:bodyPr wrap="non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58" name="Text Placeholder 3"/>
          <p:cNvSpPr>
            <a:spLocks noGrp="1"/>
          </p:cNvSpPr>
          <p:nvPr>
            <p:ph type="body" sz="half" idx="26"/>
          </p:nvPr>
        </p:nvSpPr>
        <p:spPr>
          <a:xfrm>
            <a:off x="7679393" y="4192472"/>
            <a:ext cx="1698405"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Tree>
    <p:extLst>
      <p:ext uri="{BB962C8B-B14F-4D97-AF65-F5344CB8AC3E}">
        <p14:creationId xmlns:p14="http://schemas.microsoft.com/office/powerpoint/2010/main" val="190818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52">
                                            <p:txEl>
                                              <p:pRg st="0" end="0"/>
                                            </p:txEl>
                                          </p:spTgt>
                                        </p:tgtEl>
                                        <p:attrNameLst>
                                          <p:attrName>style.visibility</p:attrName>
                                        </p:attrNameLst>
                                      </p:cBhvr>
                                      <p:to>
                                        <p:strVal val="visible"/>
                                      </p:to>
                                    </p:set>
                                    <p:animEffect transition="in" filter="wipe(down)">
                                      <p:cBhvr>
                                        <p:cTn id="19" dur="500"/>
                                        <p:tgtEl>
                                          <p:spTgt spid="52">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51">
                                            <p:txEl>
                                              <p:pRg st="0" end="0"/>
                                            </p:txEl>
                                          </p:spTgt>
                                        </p:tgtEl>
                                        <p:attrNameLst>
                                          <p:attrName>style.visibility</p:attrName>
                                        </p:attrNameLst>
                                      </p:cBhvr>
                                      <p:to>
                                        <p:strVal val="visible"/>
                                      </p:to>
                                    </p:set>
                                    <p:animEffect transition="in" filter="wipe(down)">
                                      <p:cBhvr>
                                        <p:cTn id="23" dur="500"/>
                                        <p:tgtEl>
                                          <p:spTgt spid="51">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4">
                                            <p:txEl>
                                              <p:pRg st="0" end="0"/>
                                            </p:txEl>
                                          </p:spTgt>
                                        </p:tgtEl>
                                        <p:attrNameLst>
                                          <p:attrName>style.visibility</p:attrName>
                                        </p:attrNameLst>
                                      </p:cBhvr>
                                      <p:to>
                                        <p:strVal val="visible"/>
                                      </p:to>
                                    </p:set>
                                    <p:animEffect transition="in" filter="wipe(down)">
                                      <p:cBhvr>
                                        <p:cTn id="35" dur="500"/>
                                        <p:tgtEl>
                                          <p:spTgt spid="54">
                                            <p:txEl>
                                              <p:pRg st="0" end="0"/>
                                            </p:txEl>
                                          </p:spTgt>
                                        </p:tgtEl>
                                      </p:cBhvr>
                                    </p:animEffect>
                                  </p:childTnLst>
                                </p:cTn>
                              </p:par>
                            </p:childTnLst>
                          </p:cTn>
                        </p:par>
                        <p:par>
                          <p:cTn id="36" fill="hold">
                            <p:stCondLst>
                              <p:cond delay="4000"/>
                            </p:stCondLst>
                            <p:childTnLst>
                              <p:par>
                                <p:cTn id="37" presetID="2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53">
                                            <p:txEl>
                                              <p:pRg st="0" end="0"/>
                                            </p:txEl>
                                          </p:spTgt>
                                        </p:tgtEl>
                                        <p:attrNameLst>
                                          <p:attrName>style.visibility</p:attrName>
                                        </p:attrNameLst>
                                      </p:cBhvr>
                                      <p:to>
                                        <p:strVal val="visible"/>
                                      </p:to>
                                    </p:set>
                                    <p:animEffect transition="in" filter="wipe(down)">
                                      <p:cBhvr>
                                        <p:cTn id="39" dur="500"/>
                                        <p:tgtEl>
                                          <p:spTgt spid="53">
                                            <p:txEl>
                                              <p:pRg st="0" end="0"/>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right)">
                                      <p:cBhvr>
                                        <p:cTn id="47" dur="500"/>
                                        <p:tgtEl>
                                          <p:spTgt spid="23"/>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56">
                                            <p:txEl>
                                              <p:pRg st="0" end="0"/>
                                            </p:txEl>
                                          </p:spTgt>
                                        </p:tgtEl>
                                        <p:attrNameLst>
                                          <p:attrName>style.visibility</p:attrName>
                                        </p:attrNameLst>
                                      </p:cBhvr>
                                      <p:to>
                                        <p:strVal val="visible"/>
                                      </p:to>
                                    </p:set>
                                    <p:animEffect transition="in" filter="wipe(down)">
                                      <p:cBhvr>
                                        <p:cTn id="51" dur="500"/>
                                        <p:tgtEl>
                                          <p:spTgt spid="56">
                                            <p:txEl>
                                              <p:pRg st="0" end="0"/>
                                            </p:txEl>
                                          </p:spTgt>
                                        </p:tgtEl>
                                      </p:cBhvr>
                                    </p:animEffect>
                                  </p:childTnLst>
                                </p:cTn>
                              </p:par>
                            </p:childTnLst>
                          </p:cTn>
                        </p:par>
                        <p:par>
                          <p:cTn id="52" fill="hold">
                            <p:stCondLst>
                              <p:cond delay="6000"/>
                            </p:stCondLst>
                            <p:childTnLst>
                              <p:par>
                                <p:cTn id="53" presetID="22" presetClass="entr" presetSubtype="4" fill="hold" grpId="0" nodeType="afterEffect" nodePh="1">
                                  <p:stCondLst>
                                    <p:cond delay="0"/>
                                  </p:stCondLst>
                                  <p:endCondLst>
                                    <p:cond evt="begin" delay="0">
                                      <p:tn val="53"/>
                                    </p:cond>
                                  </p:endCondLst>
                                  <p:childTnLst>
                                    <p:set>
                                      <p:cBhvr>
                                        <p:cTn id="54" dur="1" fill="hold">
                                          <p:stCondLst>
                                            <p:cond delay="0"/>
                                          </p:stCondLst>
                                        </p:cTn>
                                        <p:tgtEl>
                                          <p:spTgt spid="55">
                                            <p:txEl>
                                              <p:pRg st="0" end="0"/>
                                            </p:txEl>
                                          </p:spTgt>
                                        </p:tgtEl>
                                        <p:attrNameLst>
                                          <p:attrName>style.visibility</p:attrName>
                                        </p:attrNameLst>
                                      </p:cBhvr>
                                      <p:to>
                                        <p:strVal val="visible"/>
                                      </p:to>
                                    </p:set>
                                    <p:animEffect transition="in" filter="wipe(down)">
                                      <p:cBhvr>
                                        <p:cTn id="55" dur="500"/>
                                        <p:tgtEl>
                                          <p:spTgt spid="55">
                                            <p:txEl>
                                              <p:pRg st="0" end="0"/>
                                            </p:txEl>
                                          </p:spTgt>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right)">
                                      <p:cBhvr>
                                        <p:cTn id="59" dur="500"/>
                                        <p:tgtEl>
                                          <p:spTgt spid="48"/>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right)">
                                      <p:cBhvr>
                                        <p:cTn id="63" dur="500"/>
                                        <p:tgtEl>
                                          <p:spTgt spid="4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58">
                                            <p:txEl>
                                              <p:pRg st="0" end="0"/>
                                            </p:txEl>
                                          </p:spTgt>
                                        </p:tgtEl>
                                        <p:attrNameLst>
                                          <p:attrName>style.visibility</p:attrName>
                                        </p:attrNameLst>
                                      </p:cBhvr>
                                      <p:to>
                                        <p:strVal val="visible"/>
                                      </p:to>
                                    </p:set>
                                    <p:animEffect transition="in" filter="wipe(down)">
                                      <p:cBhvr>
                                        <p:cTn id="67" dur="500"/>
                                        <p:tgtEl>
                                          <p:spTgt spid="58">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wipe(down)">
                                      <p:cBhvr>
                                        <p:cTn id="71" dur="500"/>
                                        <p:tgtEl>
                                          <p:spTgt spid="57">
                                            <p:txEl>
                                              <p:pRg st="0" end="0"/>
                                            </p:txEl>
                                          </p:spTgt>
                                        </p:tgtEl>
                                      </p:cBhvr>
                                    </p:animEffect>
                                  </p:childTnLst>
                                </p:cTn>
                              </p:par>
                            </p:childTnLst>
                          </p:cTn>
                        </p:par>
                        <p:par>
                          <p:cTn id="72" fill="hold">
                            <p:stCondLst>
                              <p:cond delay="8500"/>
                            </p:stCondLst>
                            <p:childTnLst>
                              <p:par>
                                <p:cTn id="73" presetID="22" presetClass="entr" presetSubtype="2"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right)">
                                      <p:cBhvr>
                                        <p:cTn id="7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7" grpId="0"/>
      <p:bldP spid="48" grpId="0"/>
      <p:bldP spid="49" grpId="0"/>
      <p:bldP spid="50" grpId="0"/>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down)">
                      <p:cBhvr>
                        <p:cTn dur="500"/>
                        <p:tgtEl>
                          <p:spTgt spid="52"/>
                        </p:tgtEl>
                      </p:cBhvr>
                    </p:animEffect>
                  </p:childTnLst>
                </p:cTn>
              </p:par>
            </p:tnLst>
          </p:tmpl>
        </p:tmplLst>
      </p:bldP>
      <p:bldP spid="5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Effect transition="in" filter="wipe(down)">
                      <p:cBhvr>
                        <p:cTn dur="500"/>
                        <p:tgtEl>
                          <p:spTgt spid="53"/>
                        </p:tgtEl>
                      </p:cBhvr>
                    </p:animEffect>
                  </p:childTnLst>
                </p:cTn>
              </p:par>
            </p:tnLst>
          </p:tmpl>
        </p:tmplLst>
      </p:bldP>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5"/>
                        </p:tgtEl>
                        <p:attrNameLst>
                          <p:attrName>style.visibility</p:attrName>
                        </p:attrNameLst>
                      </p:cBhvr>
                      <p:to>
                        <p:strVal val="visible"/>
                      </p:to>
                    </p:set>
                    <p:animEffect transition="in" filter="wipe(down)">
                      <p:cBhvr>
                        <p:cTn dur="500"/>
                        <p:tgtEl>
                          <p:spTgt spid="55"/>
                        </p:tgtEl>
                      </p:cBhvr>
                    </p:animEffect>
                  </p:childTnLst>
                </p:cTn>
              </p:par>
            </p:tnLst>
          </p:tmpl>
        </p:tmplLst>
      </p:bldP>
      <p:bldP spid="5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down)">
                      <p:cBhvr>
                        <p:cTn dur="500"/>
                        <p:tgtEl>
                          <p:spTgt spid="56"/>
                        </p:tgtEl>
                      </p:cBhvr>
                    </p:animEffect>
                  </p:childTnLst>
                </p:cTn>
              </p:par>
            </p:tnLst>
          </p:tmpl>
        </p:tmplLst>
      </p:bldP>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down)">
                      <p:cBhvr>
                        <p:cTn dur="500"/>
                        <p:tgtEl>
                          <p:spTgt spid="58"/>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2" name="Group 18"/>
          <p:cNvGrpSpPr/>
          <p:nvPr userDrawn="1"/>
        </p:nvGrpSpPr>
        <p:grpSpPr>
          <a:xfrm>
            <a:off x="0" y="1686200"/>
            <a:ext cx="1981200" cy="2243000"/>
            <a:chOff x="4750079" y="1706835"/>
            <a:chExt cx="1785974" cy="1044090"/>
          </a:xfrm>
        </p:grpSpPr>
        <p:sp>
          <p:nvSpPr>
            <p:cNvPr id="20" name="Rectangle 19"/>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1" name="Rectangle 20"/>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3" name="Group 22"/>
          <p:cNvGrpSpPr/>
          <p:nvPr userDrawn="1"/>
        </p:nvGrpSpPr>
        <p:grpSpPr>
          <a:xfrm>
            <a:off x="3962400" y="1686200"/>
            <a:ext cx="1981200" cy="2243000"/>
            <a:chOff x="4750079" y="1706835"/>
            <a:chExt cx="1785974" cy="1044090"/>
          </a:xfrm>
        </p:grpSpPr>
        <p:sp>
          <p:nvSpPr>
            <p:cNvPr id="24" name="Rectangle 23"/>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5" name="Rectangle 24"/>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40" name="Group 22"/>
          <p:cNvGrpSpPr/>
          <p:nvPr userDrawn="1"/>
        </p:nvGrpSpPr>
        <p:grpSpPr>
          <a:xfrm>
            <a:off x="7924800" y="1686200"/>
            <a:ext cx="1981200" cy="2243000"/>
            <a:chOff x="4750079" y="1706835"/>
            <a:chExt cx="1785974" cy="1044090"/>
          </a:xfrm>
        </p:grpSpPr>
        <p:sp>
          <p:nvSpPr>
            <p:cNvPr id="43" name="Rectangle 42"/>
            <p:cNvSpPr/>
            <p:nvPr/>
          </p:nvSpPr>
          <p:spPr>
            <a:xfrm>
              <a:off x="4750079" y="1747885"/>
              <a:ext cx="1785974" cy="10030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44" name="Rectangle 43"/>
            <p:cNvSpPr/>
            <p:nvPr/>
          </p:nvSpPr>
          <p:spPr>
            <a:xfrm>
              <a:off x="4750079" y="1706835"/>
              <a:ext cx="1785974" cy="1003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61" name="Group 22"/>
          <p:cNvGrpSpPr/>
          <p:nvPr userDrawn="1"/>
        </p:nvGrpSpPr>
        <p:grpSpPr>
          <a:xfrm>
            <a:off x="5943600" y="3929200"/>
            <a:ext cx="1981200" cy="2243000"/>
            <a:chOff x="4750079" y="1706835"/>
            <a:chExt cx="1785974" cy="1044090"/>
          </a:xfrm>
        </p:grpSpPr>
        <p:sp>
          <p:nvSpPr>
            <p:cNvPr id="68" name="Rectangle 67"/>
            <p:cNvSpPr/>
            <p:nvPr/>
          </p:nvSpPr>
          <p:spPr>
            <a:xfrm>
              <a:off x="4750079" y="1747885"/>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69" name="Rectangle 68"/>
            <p:cNvSpPr/>
            <p:nvPr/>
          </p:nvSpPr>
          <p:spPr>
            <a:xfrm>
              <a:off x="4750079" y="1706835"/>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62" name="Group 22"/>
          <p:cNvGrpSpPr/>
          <p:nvPr userDrawn="1"/>
        </p:nvGrpSpPr>
        <p:grpSpPr>
          <a:xfrm>
            <a:off x="1981200" y="3929200"/>
            <a:ext cx="1981200" cy="2243000"/>
            <a:chOff x="4750079" y="1706835"/>
            <a:chExt cx="1785974" cy="1044090"/>
          </a:xfrm>
        </p:grpSpPr>
        <p:sp>
          <p:nvSpPr>
            <p:cNvPr id="66" name="Rectangle 65"/>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67" name="Rectangle 66"/>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sp>
        <p:nvSpPr>
          <p:cNvPr id="74" name="Picture Placeholder 7"/>
          <p:cNvSpPr>
            <a:spLocks noGrp="1"/>
          </p:cNvSpPr>
          <p:nvPr>
            <p:ph type="pic" sz="quarter" idx="16" hasCustomPrompt="1"/>
          </p:nvPr>
        </p:nvSpPr>
        <p:spPr>
          <a:xfrm>
            <a:off x="1981200" y="1686200"/>
            <a:ext cx="1981200" cy="2243000"/>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75" name="Picture Placeholder 7"/>
          <p:cNvSpPr>
            <a:spLocks noGrp="1"/>
          </p:cNvSpPr>
          <p:nvPr>
            <p:ph type="pic" sz="quarter" idx="17" hasCustomPrompt="1"/>
          </p:nvPr>
        </p:nvSpPr>
        <p:spPr>
          <a:xfrm>
            <a:off x="5943600" y="1686200"/>
            <a:ext cx="1981200" cy="2243000"/>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76" name="Picture Placeholder 7"/>
          <p:cNvSpPr>
            <a:spLocks noGrp="1"/>
          </p:cNvSpPr>
          <p:nvPr>
            <p:ph type="pic" sz="quarter" idx="18" hasCustomPrompt="1"/>
          </p:nvPr>
        </p:nvSpPr>
        <p:spPr>
          <a:xfrm>
            <a:off x="0" y="3929200"/>
            <a:ext cx="1981200" cy="2243000"/>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77" name="Picture Placeholder 7"/>
          <p:cNvSpPr>
            <a:spLocks noGrp="1"/>
          </p:cNvSpPr>
          <p:nvPr>
            <p:ph type="pic" sz="quarter" idx="19" hasCustomPrompt="1"/>
          </p:nvPr>
        </p:nvSpPr>
        <p:spPr>
          <a:xfrm>
            <a:off x="3962400" y="3929200"/>
            <a:ext cx="1981200" cy="2243000"/>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78" name="Picture Placeholder 7"/>
          <p:cNvSpPr>
            <a:spLocks noGrp="1"/>
          </p:cNvSpPr>
          <p:nvPr>
            <p:ph type="pic" sz="quarter" idx="20" hasCustomPrompt="1"/>
          </p:nvPr>
        </p:nvSpPr>
        <p:spPr>
          <a:xfrm>
            <a:off x="7907285" y="3929200"/>
            <a:ext cx="1981200" cy="2243000"/>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79" name="Text Placeholder 3"/>
          <p:cNvSpPr>
            <a:spLocks noGrp="1"/>
          </p:cNvSpPr>
          <p:nvPr>
            <p:ph type="body" sz="half" idx="21"/>
          </p:nvPr>
        </p:nvSpPr>
        <p:spPr>
          <a:xfrm>
            <a:off x="128989" y="2307681"/>
            <a:ext cx="1693663" cy="1278776"/>
          </a:xfrm>
          <a:prstGeom prst="rect">
            <a:avLst/>
          </a:prstGeom>
        </p:spPr>
        <p:txBody>
          <a:bodyPr wrap="non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0" name="Text Placeholder 3"/>
          <p:cNvSpPr>
            <a:spLocks noGrp="1"/>
          </p:cNvSpPr>
          <p:nvPr>
            <p:ph type="body" sz="half" idx="22"/>
          </p:nvPr>
        </p:nvSpPr>
        <p:spPr>
          <a:xfrm>
            <a:off x="123280" y="2007679"/>
            <a:ext cx="1698405"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1" name="Text Placeholder 3"/>
          <p:cNvSpPr>
            <a:spLocks noGrp="1"/>
          </p:cNvSpPr>
          <p:nvPr>
            <p:ph type="body" sz="half" idx="23"/>
          </p:nvPr>
        </p:nvSpPr>
        <p:spPr>
          <a:xfrm>
            <a:off x="2115019" y="4613636"/>
            <a:ext cx="1693663" cy="1278776"/>
          </a:xfrm>
          <a:prstGeom prst="rect">
            <a:avLst/>
          </a:prstGeom>
        </p:spPr>
        <p:txBody>
          <a:bodyPr wrap="non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2" name="Text Placeholder 3"/>
          <p:cNvSpPr>
            <a:spLocks noGrp="1"/>
          </p:cNvSpPr>
          <p:nvPr>
            <p:ph type="body" sz="half" idx="24"/>
          </p:nvPr>
        </p:nvSpPr>
        <p:spPr>
          <a:xfrm>
            <a:off x="2109310" y="4313633"/>
            <a:ext cx="1698405"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3" name="Text Placeholder 3"/>
          <p:cNvSpPr>
            <a:spLocks noGrp="1"/>
          </p:cNvSpPr>
          <p:nvPr>
            <p:ph type="body" sz="half" idx="25"/>
          </p:nvPr>
        </p:nvSpPr>
        <p:spPr>
          <a:xfrm>
            <a:off x="4106646" y="2307681"/>
            <a:ext cx="1693663" cy="1278776"/>
          </a:xfrm>
          <a:prstGeom prst="rect">
            <a:avLst/>
          </a:prstGeom>
        </p:spPr>
        <p:txBody>
          <a:bodyPr wrap="non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4" name="Text Placeholder 3"/>
          <p:cNvSpPr>
            <a:spLocks noGrp="1"/>
          </p:cNvSpPr>
          <p:nvPr>
            <p:ph type="body" sz="half" idx="26"/>
          </p:nvPr>
        </p:nvSpPr>
        <p:spPr>
          <a:xfrm>
            <a:off x="4100938" y="2007679"/>
            <a:ext cx="1698405"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5" name="Text Placeholder 3"/>
          <p:cNvSpPr>
            <a:spLocks noGrp="1"/>
          </p:cNvSpPr>
          <p:nvPr>
            <p:ph type="body" sz="half" idx="27"/>
          </p:nvPr>
        </p:nvSpPr>
        <p:spPr>
          <a:xfrm>
            <a:off x="6082138" y="4613636"/>
            <a:ext cx="1693663" cy="1278776"/>
          </a:xfrm>
          <a:prstGeom prst="rect">
            <a:avLst/>
          </a:prstGeom>
        </p:spPr>
        <p:txBody>
          <a:bodyPr wrap="non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6" name="Text Placeholder 3"/>
          <p:cNvSpPr>
            <a:spLocks noGrp="1"/>
          </p:cNvSpPr>
          <p:nvPr>
            <p:ph type="body" sz="half" idx="28"/>
          </p:nvPr>
        </p:nvSpPr>
        <p:spPr>
          <a:xfrm>
            <a:off x="6076429" y="4313633"/>
            <a:ext cx="1698405"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7" name="Text Placeholder 3"/>
          <p:cNvSpPr>
            <a:spLocks noGrp="1"/>
          </p:cNvSpPr>
          <p:nvPr>
            <p:ph type="body" sz="half" idx="29"/>
          </p:nvPr>
        </p:nvSpPr>
        <p:spPr>
          <a:xfrm>
            <a:off x="8088946" y="2307681"/>
            <a:ext cx="1693663" cy="1278776"/>
          </a:xfrm>
          <a:prstGeom prst="rect">
            <a:avLst/>
          </a:prstGeom>
        </p:spPr>
        <p:txBody>
          <a:bodyPr wrap="none" lIns="0" tIns="0" rIns="0" bIns="0" anchor="t">
            <a:noAutofit/>
          </a:bodyPr>
          <a:lstStyle>
            <a:lvl1pPr marL="0" indent="0" algn="ctr">
              <a:buNone/>
              <a:defRPr sz="1192" b="0"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8" name="Text Placeholder 3"/>
          <p:cNvSpPr>
            <a:spLocks noGrp="1"/>
          </p:cNvSpPr>
          <p:nvPr>
            <p:ph type="body" sz="half" idx="30"/>
          </p:nvPr>
        </p:nvSpPr>
        <p:spPr>
          <a:xfrm>
            <a:off x="8083237" y="2007679"/>
            <a:ext cx="1698405"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Tree>
    <p:extLst>
      <p:ext uri="{BB962C8B-B14F-4D97-AF65-F5344CB8AC3E}">
        <p14:creationId xmlns:p14="http://schemas.microsoft.com/office/powerpoint/2010/main" val="309134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80">
                                            <p:txEl>
                                              <p:pRg st="0" end="0"/>
                                            </p:txEl>
                                          </p:spTgt>
                                        </p:tgtEl>
                                        <p:attrNameLst>
                                          <p:attrName>style.visibility</p:attrName>
                                        </p:attrNameLst>
                                      </p:cBhvr>
                                      <p:to>
                                        <p:strVal val="visible"/>
                                      </p:to>
                                    </p:set>
                                    <p:animEffect transition="in" filter="wipe(down)">
                                      <p:cBhvr>
                                        <p:cTn id="19" dur="500"/>
                                        <p:tgtEl>
                                          <p:spTgt spid="80">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79">
                                            <p:txEl>
                                              <p:pRg st="0" end="0"/>
                                            </p:txEl>
                                          </p:spTgt>
                                        </p:tgtEl>
                                        <p:attrNameLst>
                                          <p:attrName>style.visibility</p:attrName>
                                        </p:attrNameLst>
                                      </p:cBhvr>
                                      <p:to>
                                        <p:strVal val="visible"/>
                                      </p:to>
                                    </p:set>
                                    <p:animEffect transition="in" filter="wipe(down)">
                                      <p:cBhvr>
                                        <p:cTn id="23" dur="500"/>
                                        <p:tgtEl>
                                          <p:spTgt spid="79">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up)">
                                      <p:cBhvr>
                                        <p:cTn id="27" dur="500"/>
                                        <p:tgtEl>
                                          <p:spTgt spid="76"/>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down)">
                                      <p:cBhvr>
                                        <p:cTn id="31" dur="500"/>
                                        <p:tgtEl>
                                          <p:spTgt spid="62"/>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82">
                                            <p:txEl>
                                              <p:pRg st="0" end="0"/>
                                            </p:txEl>
                                          </p:spTgt>
                                        </p:tgtEl>
                                        <p:attrNameLst>
                                          <p:attrName>style.visibility</p:attrName>
                                        </p:attrNameLst>
                                      </p:cBhvr>
                                      <p:to>
                                        <p:strVal val="visible"/>
                                      </p:to>
                                    </p:set>
                                    <p:animEffect transition="in" filter="wipe(down)">
                                      <p:cBhvr>
                                        <p:cTn id="35" dur="500"/>
                                        <p:tgtEl>
                                          <p:spTgt spid="82">
                                            <p:txEl>
                                              <p:pRg st="0" end="0"/>
                                            </p:txEl>
                                          </p:spTgt>
                                        </p:tgtEl>
                                      </p:cBhvr>
                                    </p:animEffect>
                                  </p:childTnLst>
                                </p:cTn>
                              </p:par>
                            </p:childTnLst>
                          </p:cTn>
                        </p:par>
                        <p:par>
                          <p:cTn id="36" fill="hold">
                            <p:stCondLst>
                              <p:cond delay="4000"/>
                            </p:stCondLst>
                            <p:childTnLst>
                              <p:par>
                                <p:cTn id="37" presetID="2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81">
                                            <p:txEl>
                                              <p:pRg st="0" end="0"/>
                                            </p:txEl>
                                          </p:spTgt>
                                        </p:tgtEl>
                                        <p:attrNameLst>
                                          <p:attrName>style.visibility</p:attrName>
                                        </p:attrNameLst>
                                      </p:cBhvr>
                                      <p:to>
                                        <p:strVal val="visible"/>
                                      </p:to>
                                    </p:set>
                                    <p:animEffect transition="in" filter="wipe(down)">
                                      <p:cBhvr>
                                        <p:cTn id="39" dur="500"/>
                                        <p:tgtEl>
                                          <p:spTgt spid="81">
                                            <p:txEl>
                                              <p:pRg st="0" end="0"/>
                                            </p:tx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down)">
                                      <p:cBhvr>
                                        <p:cTn id="43" dur="500"/>
                                        <p:tgtEl>
                                          <p:spTgt spid="74"/>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4">
                                            <p:txEl>
                                              <p:pRg st="0" end="0"/>
                                            </p:txEl>
                                          </p:spTgt>
                                        </p:tgtEl>
                                        <p:attrNameLst>
                                          <p:attrName>style.visibility</p:attrName>
                                        </p:attrNameLst>
                                      </p:cBhvr>
                                      <p:to>
                                        <p:strVal val="visible"/>
                                      </p:to>
                                    </p:set>
                                    <p:animEffect transition="in" filter="wipe(down)">
                                      <p:cBhvr>
                                        <p:cTn id="51" dur="500"/>
                                        <p:tgtEl>
                                          <p:spTgt spid="84">
                                            <p:txEl>
                                              <p:pRg st="0" end="0"/>
                                            </p:txEl>
                                          </p:spTgt>
                                        </p:tgtEl>
                                      </p:cBhvr>
                                    </p:animEffect>
                                  </p:childTnLst>
                                </p:cTn>
                              </p:par>
                            </p:childTnLst>
                          </p:cTn>
                        </p:par>
                        <p:par>
                          <p:cTn id="52" fill="hold">
                            <p:stCondLst>
                              <p:cond delay="6000"/>
                            </p:stCondLst>
                            <p:childTnLst>
                              <p:par>
                                <p:cTn id="53" presetID="22" presetClass="entr" presetSubtype="4" fill="hold" grpId="0" nodeType="afterEffect" nodePh="1">
                                  <p:stCondLst>
                                    <p:cond delay="0"/>
                                  </p:stCondLst>
                                  <p:endCondLst>
                                    <p:cond evt="begin" delay="0">
                                      <p:tn val="53"/>
                                    </p:cond>
                                  </p:endCondLst>
                                  <p:childTnLst>
                                    <p:set>
                                      <p:cBhvr>
                                        <p:cTn id="54" dur="1" fill="hold">
                                          <p:stCondLst>
                                            <p:cond delay="0"/>
                                          </p:stCondLst>
                                        </p:cTn>
                                        <p:tgtEl>
                                          <p:spTgt spid="83">
                                            <p:txEl>
                                              <p:pRg st="0" end="0"/>
                                            </p:txEl>
                                          </p:spTgt>
                                        </p:tgtEl>
                                        <p:attrNameLst>
                                          <p:attrName>style.visibility</p:attrName>
                                        </p:attrNameLst>
                                      </p:cBhvr>
                                      <p:to>
                                        <p:strVal val="visible"/>
                                      </p:to>
                                    </p:set>
                                    <p:animEffect transition="in" filter="wipe(down)">
                                      <p:cBhvr>
                                        <p:cTn id="55" dur="500"/>
                                        <p:tgtEl>
                                          <p:spTgt spid="83">
                                            <p:txEl>
                                              <p:pRg st="0" end="0"/>
                                            </p:txEl>
                                          </p:spTgt>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down)">
                                      <p:cBhvr>
                                        <p:cTn id="63" dur="500"/>
                                        <p:tgtEl>
                                          <p:spTgt spid="61"/>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86">
                                            <p:txEl>
                                              <p:pRg st="0" end="0"/>
                                            </p:txEl>
                                          </p:spTgt>
                                        </p:tgtEl>
                                        <p:attrNameLst>
                                          <p:attrName>style.visibility</p:attrName>
                                        </p:attrNameLst>
                                      </p:cBhvr>
                                      <p:to>
                                        <p:strVal val="visible"/>
                                      </p:to>
                                    </p:set>
                                    <p:animEffect transition="in" filter="wipe(down)">
                                      <p:cBhvr>
                                        <p:cTn id="67" dur="500"/>
                                        <p:tgtEl>
                                          <p:spTgt spid="86">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85">
                                            <p:txEl>
                                              <p:pRg st="0" end="0"/>
                                            </p:txEl>
                                          </p:spTgt>
                                        </p:tgtEl>
                                        <p:attrNameLst>
                                          <p:attrName>style.visibility</p:attrName>
                                        </p:attrNameLst>
                                      </p:cBhvr>
                                      <p:to>
                                        <p:strVal val="visible"/>
                                      </p:to>
                                    </p:set>
                                    <p:animEffect transition="in" filter="wipe(down)">
                                      <p:cBhvr>
                                        <p:cTn id="71" dur="500"/>
                                        <p:tgtEl>
                                          <p:spTgt spid="8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down)">
                                      <p:cBhvr>
                                        <p:cTn id="75" dur="500"/>
                                        <p:tgtEl>
                                          <p:spTgt spid="75"/>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500"/>
                                        <p:tgtEl>
                                          <p:spTgt spid="40"/>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88">
                                            <p:txEl>
                                              <p:pRg st="0" end="0"/>
                                            </p:txEl>
                                          </p:spTgt>
                                        </p:tgtEl>
                                        <p:attrNameLst>
                                          <p:attrName>style.visibility</p:attrName>
                                        </p:attrNameLst>
                                      </p:cBhvr>
                                      <p:to>
                                        <p:strVal val="visible"/>
                                      </p:to>
                                    </p:set>
                                    <p:animEffect transition="in" filter="wipe(down)">
                                      <p:cBhvr>
                                        <p:cTn id="83" dur="500"/>
                                        <p:tgtEl>
                                          <p:spTgt spid="88">
                                            <p:txEl>
                                              <p:pRg st="0" end="0"/>
                                            </p:txEl>
                                          </p:spTgt>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87">
                                            <p:txEl>
                                              <p:pRg st="0" end="0"/>
                                            </p:txEl>
                                          </p:spTgt>
                                        </p:tgtEl>
                                        <p:attrNameLst>
                                          <p:attrName>style.visibility</p:attrName>
                                        </p:attrNameLst>
                                      </p:cBhvr>
                                      <p:to>
                                        <p:strVal val="visible"/>
                                      </p:to>
                                    </p:set>
                                    <p:animEffect transition="in" filter="wipe(down)">
                                      <p:cBhvr>
                                        <p:cTn id="87" dur="500"/>
                                        <p:tgtEl>
                                          <p:spTgt spid="87">
                                            <p:txEl>
                                              <p:pRg st="0" end="0"/>
                                            </p:txEl>
                                          </p:spTgt>
                                        </p:tgtEl>
                                      </p:cBhvr>
                                    </p:animEffect>
                                  </p:childTnLst>
                                </p:cTn>
                              </p:par>
                            </p:childTnLst>
                          </p:cTn>
                        </p:par>
                        <p:par>
                          <p:cTn id="88" fill="hold">
                            <p:stCondLst>
                              <p:cond delay="10500"/>
                            </p:stCondLst>
                            <p:childTnLst>
                              <p:par>
                                <p:cTn id="89" presetID="22" presetClass="entr" presetSubtype="1" fill="hold" grpId="0" nodeType="after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4" grpId="0"/>
      <p:bldP spid="75" grpId="0"/>
      <p:bldP spid="76" grpId="0"/>
      <p:bldP spid="77" grpId="0"/>
      <p:bldP spid="78" grpId="0"/>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down)">
                      <p:cBhvr>
                        <p:cTn dur="500"/>
                        <p:tgtEl>
                          <p:spTgt spid="80"/>
                        </p:tgtEl>
                      </p:cBhvr>
                    </p:animEffect>
                  </p:childTnLst>
                </p:cTn>
              </p:par>
            </p:tnLst>
          </p:tmpl>
        </p:tmplLst>
      </p:bldP>
      <p:bldP spid="8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Effect transition="in" filter="wipe(down)">
                      <p:cBhvr>
                        <p:cTn dur="500"/>
                        <p:tgtEl>
                          <p:spTgt spid="81"/>
                        </p:tgtEl>
                      </p:cBhvr>
                    </p:animEffect>
                  </p:childTnLst>
                </p:cTn>
              </p:par>
            </p:tnLst>
          </p:tmpl>
        </p:tmplLst>
      </p:bldP>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Effect transition="in" filter="wipe(down)">
                      <p:cBhvr>
                        <p:cTn dur="500"/>
                        <p:tgtEl>
                          <p:spTgt spid="85"/>
                        </p:tgtEl>
                      </p:cBhvr>
                    </p:animEffect>
                  </p:childTnLst>
                </p:cTn>
              </p:par>
            </p:tnLst>
          </p:tmpl>
        </p:tmplLst>
      </p:bldP>
      <p:bldP spid="8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27" name="Picture Placeholder 7"/>
          <p:cNvSpPr>
            <a:spLocks noGrp="1"/>
          </p:cNvSpPr>
          <p:nvPr>
            <p:ph type="pic" sz="quarter" idx="15" hasCustomPrompt="1"/>
          </p:nvPr>
        </p:nvSpPr>
        <p:spPr>
          <a:xfrm>
            <a:off x="708343" y="1496124"/>
            <a:ext cx="1987712" cy="3793125"/>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2893627" y="1496124"/>
            <a:ext cx="1927786" cy="1796083"/>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7258904" y="1496124"/>
            <a:ext cx="1927786" cy="1796083"/>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5046690" y="3493167"/>
            <a:ext cx="1927786" cy="1796083"/>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2886608" y="3427294"/>
            <a:ext cx="1934805" cy="1861956"/>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36" name="Group 3"/>
          <p:cNvGrpSpPr/>
          <p:nvPr userDrawn="1"/>
        </p:nvGrpSpPr>
        <p:grpSpPr>
          <a:xfrm>
            <a:off x="7251884" y="3417134"/>
            <a:ext cx="1934805" cy="1872116"/>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39" name="Group 2"/>
          <p:cNvGrpSpPr/>
          <p:nvPr userDrawn="1"/>
        </p:nvGrpSpPr>
        <p:grpSpPr>
          <a:xfrm>
            <a:off x="5046689" y="1496124"/>
            <a:ext cx="1934805" cy="1876243"/>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spTree>
    <p:extLst>
      <p:ext uri="{BB962C8B-B14F-4D97-AF65-F5344CB8AC3E}">
        <p14:creationId xmlns:p14="http://schemas.microsoft.com/office/powerpoint/2010/main" val="410414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44" name="Group 43"/>
          <p:cNvGrpSpPr/>
          <p:nvPr userDrawn="1"/>
        </p:nvGrpSpPr>
        <p:grpSpPr>
          <a:xfrm>
            <a:off x="5145919" y="1907853"/>
            <a:ext cx="1934805" cy="139212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47" name="Group 46"/>
          <p:cNvGrpSpPr/>
          <p:nvPr userDrawn="1"/>
        </p:nvGrpSpPr>
        <p:grpSpPr>
          <a:xfrm>
            <a:off x="7266464" y="1907853"/>
            <a:ext cx="1934805" cy="139212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50" name="Group 49"/>
          <p:cNvGrpSpPr/>
          <p:nvPr userDrawn="1"/>
        </p:nvGrpSpPr>
        <p:grpSpPr>
          <a:xfrm>
            <a:off x="5145919" y="3356131"/>
            <a:ext cx="1934805" cy="1393668"/>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53" name="Group 52"/>
          <p:cNvGrpSpPr/>
          <p:nvPr userDrawn="1"/>
        </p:nvGrpSpPr>
        <p:grpSpPr>
          <a:xfrm>
            <a:off x="7266464" y="3356131"/>
            <a:ext cx="1934805" cy="1393668"/>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sp>
        <p:nvSpPr>
          <p:cNvPr id="56" name="Picture Placeholder 7"/>
          <p:cNvSpPr>
            <a:spLocks noGrp="1"/>
          </p:cNvSpPr>
          <p:nvPr>
            <p:ph type="pic" sz="quarter" idx="15" hasCustomPrompt="1"/>
          </p:nvPr>
        </p:nvSpPr>
        <p:spPr>
          <a:xfrm>
            <a:off x="724632" y="1907853"/>
            <a:ext cx="4207731" cy="2841947"/>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80364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337124"/>
            <a:ext cx="9888485" cy="3006597"/>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39311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480183" y="1416445"/>
            <a:ext cx="2818996"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4" name="Rectangle 3"/>
          <p:cNvSpPr/>
          <p:nvPr userDrawn="1"/>
        </p:nvSpPr>
        <p:spPr>
          <a:xfrm>
            <a:off x="480184" y="3221854"/>
            <a:ext cx="281899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8"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10" name="Round Same Side Corner Rectangle 9"/>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11"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13" name="Text Placeholder 3"/>
          <p:cNvSpPr>
            <a:spLocks noGrp="1"/>
          </p:cNvSpPr>
          <p:nvPr>
            <p:ph type="body" sz="half" idx="17"/>
          </p:nvPr>
        </p:nvSpPr>
        <p:spPr>
          <a:xfrm>
            <a:off x="553173" y="3363020"/>
            <a:ext cx="2701363"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14" name="Picture Placeholder 7"/>
          <p:cNvSpPr>
            <a:spLocks noGrp="1"/>
          </p:cNvSpPr>
          <p:nvPr>
            <p:ph type="pic" sz="quarter" idx="18" hasCustomPrompt="1"/>
          </p:nvPr>
        </p:nvSpPr>
        <p:spPr>
          <a:xfrm>
            <a:off x="3529662" y="1416445"/>
            <a:ext cx="2818996"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15" name="Rectangle 14"/>
          <p:cNvSpPr/>
          <p:nvPr userDrawn="1"/>
        </p:nvSpPr>
        <p:spPr>
          <a:xfrm>
            <a:off x="3529663" y="3221854"/>
            <a:ext cx="281899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16" name="Text Placeholder 3"/>
          <p:cNvSpPr>
            <a:spLocks noGrp="1"/>
          </p:cNvSpPr>
          <p:nvPr>
            <p:ph type="body" sz="half" idx="19"/>
          </p:nvPr>
        </p:nvSpPr>
        <p:spPr>
          <a:xfrm>
            <a:off x="3602652" y="3363020"/>
            <a:ext cx="2701363"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17" name="Picture Placeholder 7"/>
          <p:cNvSpPr>
            <a:spLocks noGrp="1"/>
          </p:cNvSpPr>
          <p:nvPr>
            <p:ph type="pic" sz="quarter" idx="20" hasCustomPrompt="1"/>
          </p:nvPr>
        </p:nvSpPr>
        <p:spPr>
          <a:xfrm>
            <a:off x="6576998" y="1416445"/>
            <a:ext cx="2818996"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18" name="Rectangle 17"/>
          <p:cNvSpPr/>
          <p:nvPr userDrawn="1"/>
        </p:nvSpPr>
        <p:spPr>
          <a:xfrm>
            <a:off x="6576998" y="3221854"/>
            <a:ext cx="2818995"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19" name="Text Placeholder 3"/>
          <p:cNvSpPr>
            <a:spLocks noGrp="1"/>
          </p:cNvSpPr>
          <p:nvPr>
            <p:ph type="body" sz="half" idx="21"/>
          </p:nvPr>
        </p:nvSpPr>
        <p:spPr>
          <a:xfrm>
            <a:off x="6649988" y="3363020"/>
            <a:ext cx="2701363"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20" name="Picture Placeholder 7"/>
          <p:cNvSpPr>
            <a:spLocks noGrp="1"/>
          </p:cNvSpPr>
          <p:nvPr>
            <p:ph type="pic" sz="quarter" idx="22" hasCustomPrompt="1"/>
          </p:nvPr>
        </p:nvSpPr>
        <p:spPr>
          <a:xfrm>
            <a:off x="480183" y="3990752"/>
            <a:ext cx="2818996"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21" name="Rectangle 20"/>
          <p:cNvSpPr/>
          <p:nvPr userDrawn="1"/>
        </p:nvSpPr>
        <p:spPr>
          <a:xfrm>
            <a:off x="480184" y="5796160"/>
            <a:ext cx="2818995"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2" name="Text Placeholder 3"/>
          <p:cNvSpPr>
            <a:spLocks noGrp="1"/>
          </p:cNvSpPr>
          <p:nvPr>
            <p:ph type="body" sz="half" idx="23"/>
          </p:nvPr>
        </p:nvSpPr>
        <p:spPr>
          <a:xfrm>
            <a:off x="553173" y="5937327"/>
            <a:ext cx="2701363"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23" name="Picture Placeholder 7"/>
          <p:cNvSpPr>
            <a:spLocks noGrp="1"/>
          </p:cNvSpPr>
          <p:nvPr>
            <p:ph type="pic" sz="quarter" idx="24" hasCustomPrompt="1"/>
          </p:nvPr>
        </p:nvSpPr>
        <p:spPr>
          <a:xfrm>
            <a:off x="3529662" y="3990752"/>
            <a:ext cx="2818996"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24" name="Rectangle 23"/>
          <p:cNvSpPr/>
          <p:nvPr userDrawn="1"/>
        </p:nvSpPr>
        <p:spPr>
          <a:xfrm>
            <a:off x="3529663" y="5796160"/>
            <a:ext cx="2818995"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5" name="Text Placeholder 3"/>
          <p:cNvSpPr>
            <a:spLocks noGrp="1"/>
          </p:cNvSpPr>
          <p:nvPr>
            <p:ph type="body" sz="half" idx="25"/>
          </p:nvPr>
        </p:nvSpPr>
        <p:spPr>
          <a:xfrm>
            <a:off x="3602652" y="5937327"/>
            <a:ext cx="2701363"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26" name="Picture Placeholder 7"/>
          <p:cNvSpPr>
            <a:spLocks noGrp="1"/>
          </p:cNvSpPr>
          <p:nvPr>
            <p:ph type="pic" sz="quarter" idx="26" hasCustomPrompt="1"/>
          </p:nvPr>
        </p:nvSpPr>
        <p:spPr>
          <a:xfrm>
            <a:off x="6576998" y="3990752"/>
            <a:ext cx="2818996" cy="1805409"/>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27" name="Rectangle 26"/>
          <p:cNvSpPr/>
          <p:nvPr userDrawn="1"/>
        </p:nvSpPr>
        <p:spPr>
          <a:xfrm>
            <a:off x="6576998" y="5796160"/>
            <a:ext cx="2818995"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8" name="Text Placeholder 3"/>
          <p:cNvSpPr>
            <a:spLocks noGrp="1"/>
          </p:cNvSpPr>
          <p:nvPr>
            <p:ph type="body" sz="half" idx="27"/>
          </p:nvPr>
        </p:nvSpPr>
        <p:spPr>
          <a:xfrm>
            <a:off x="6649988" y="5937327"/>
            <a:ext cx="2701363" cy="257040"/>
          </a:xfrm>
          <a:prstGeom prst="rect">
            <a:avLst/>
          </a:prstGeom>
        </p:spPr>
        <p:txBody>
          <a:bodyPr wrap="none" lIns="0" tIns="0" rIns="0" bIns="0" anchor="ctr">
            <a:noAutofit/>
          </a:bodyPr>
          <a:lstStyle>
            <a:lvl1pPr marL="0" indent="0" algn="ctr">
              <a:buNone/>
              <a:defRPr sz="1300"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Tree>
    <p:extLst>
      <p:ext uri="{BB962C8B-B14F-4D97-AF65-F5344CB8AC3E}">
        <p14:creationId xmlns:p14="http://schemas.microsoft.com/office/powerpoint/2010/main" val="5191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10" name="Rectangle 9"/>
          <p:cNvSpPr/>
          <p:nvPr userDrawn="1"/>
        </p:nvSpPr>
        <p:spPr>
          <a:xfrm>
            <a:off x="549217" y="4674776"/>
            <a:ext cx="1962322" cy="1337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11" name="Rectangle 10"/>
          <p:cNvSpPr/>
          <p:nvPr userDrawn="1"/>
        </p:nvSpPr>
        <p:spPr>
          <a:xfrm>
            <a:off x="2769173" y="4674776"/>
            <a:ext cx="1962322" cy="1337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12" name="Picture Placeholder 7"/>
          <p:cNvSpPr>
            <a:spLocks noGrp="1"/>
          </p:cNvSpPr>
          <p:nvPr>
            <p:ph type="pic" sz="quarter" idx="15" hasCustomPrompt="1"/>
          </p:nvPr>
        </p:nvSpPr>
        <p:spPr>
          <a:xfrm>
            <a:off x="549218" y="1571392"/>
            <a:ext cx="4191626" cy="2841945"/>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60118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14" name="Rectangle 13"/>
          <p:cNvSpPr/>
          <p:nvPr userDrawn="1"/>
        </p:nvSpPr>
        <p:spPr>
          <a:xfrm>
            <a:off x="-8650" y="1431958"/>
            <a:ext cx="3424153" cy="2841945"/>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15" name="Picture Placeholder 7"/>
          <p:cNvSpPr>
            <a:spLocks noGrp="1"/>
          </p:cNvSpPr>
          <p:nvPr>
            <p:ph type="pic" sz="quarter" idx="15" hasCustomPrompt="1"/>
          </p:nvPr>
        </p:nvSpPr>
        <p:spPr>
          <a:xfrm>
            <a:off x="3415503" y="1431958"/>
            <a:ext cx="6490497" cy="2841945"/>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26315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10" name="Picture Placeholder 7"/>
          <p:cNvSpPr>
            <a:spLocks noGrp="1"/>
          </p:cNvSpPr>
          <p:nvPr>
            <p:ph type="pic" sz="quarter" idx="10" hasCustomPrompt="1"/>
          </p:nvPr>
        </p:nvSpPr>
        <p:spPr>
          <a:xfrm>
            <a:off x="0" y="2"/>
            <a:ext cx="9888484" cy="3966663"/>
          </a:xfrm>
          <a:prstGeom prst="downArrowCallout">
            <a:avLst>
              <a:gd name="adj1" fmla="val 35178"/>
              <a:gd name="adj2" fmla="val 13059"/>
              <a:gd name="adj3" fmla="val 7566"/>
              <a:gd name="adj4" fmla="val 92434"/>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34942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CE78-FCC0-42E6-894B-2973EB1575AE}"/>
              </a:ext>
            </a:extLst>
          </p:cNvPr>
          <p:cNvSpPr>
            <a:spLocks noGrp="1"/>
          </p:cNvSpPr>
          <p:nvPr>
            <p:ph type="title"/>
          </p:nvPr>
        </p:nvSpPr>
        <p:spPr>
          <a:xfrm>
            <a:off x="682625" y="365125"/>
            <a:ext cx="85439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3B1ACB-6D96-4471-86DA-C9CB9FE1CDAA}"/>
              </a:ext>
            </a:extLst>
          </p:cNvPr>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4E87FF-D7BA-4329-83C7-4B9541F88DD2}"/>
              </a:ext>
            </a:extLst>
          </p:cNvPr>
          <p:cNvSpPr>
            <a:spLocks noGrp="1"/>
          </p:cNvSpPr>
          <p:nvPr>
            <p:ph sz="half" idx="2"/>
          </p:nvPr>
        </p:nvSpPr>
        <p:spPr>
          <a:xfrm>
            <a:off x="682625" y="2505075"/>
            <a:ext cx="4191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02C865-898D-423E-8291-302C77E2223D}"/>
              </a:ext>
            </a:extLst>
          </p:cNvPr>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1FE233-3613-4F26-98AA-A2316D11DA34}"/>
              </a:ext>
            </a:extLst>
          </p:cNvPr>
          <p:cNvSpPr>
            <a:spLocks noGrp="1"/>
          </p:cNvSpPr>
          <p:nvPr>
            <p:ph sz="quarter" idx="4"/>
          </p:nvPr>
        </p:nvSpPr>
        <p:spPr>
          <a:xfrm>
            <a:off x="5014913" y="2505075"/>
            <a:ext cx="42116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CF02B9-22FF-4471-9150-5DEB547FD6CC}"/>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8" name="Footer Placeholder 7">
            <a:extLst>
              <a:ext uri="{FF2B5EF4-FFF2-40B4-BE49-F238E27FC236}">
                <a16:creationId xmlns:a16="http://schemas.microsoft.com/office/drawing/2014/main" id="{B6937460-E248-4375-981C-3B807B9DDDA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2BFEDCA-F5A4-4B4C-A93D-B16B5178A1F5}"/>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224027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7" name="Picture Placeholder 7"/>
          <p:cNvSpPr>
            <a:spLocks noGrp="1"/>
          </p:cNvSpPr>
          <p:nvPr>
            <p:ph type="pic" sz="quarter" idx="15" hasCustomPrompt="1"/>
          </p:nvPr>
        </p:nvSpPr>
        <p:spPr>
          <a:xfrm>
            <a:off x="715494" y="1639333"/>
            <a:ext cx="3987875" cy="4301321"/>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Tree>
    <p:extLst>
      <p:ext uri="{BB962C8B-B14F-4D97-AF65-F5344CB8AC3E}">
        <p14:creationId xmlns:p14="http://schemas.microsoft.com/office/powerpoint/2010/main" val="197745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5077815" y="0"/>
            <a:ext cx="4828185" cy="6858000"/>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23031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0" y="0"/>
            <a:ext cx="4828185" cy="6858000"/>
          </a:xfrm>
          <a:prstGeom prst="rect">
            <a:avLst/>
          </a:prstGeom>
          <a:ln>
            <a:noFill/>
          </a:ln>
        </p:spPr>
        <p:txBody>
          <a:bodyPr bIns="274320" anchor="b"/>
          <a:lstStyle>
            <a:lvl1pPr algn="ctr">
              <a:buNone/>
              <a:defRPr sz="13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4859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395891" y="3992397"/>
            <a:ext cx="2175303" cy="2201739"/>
          </a:xfrm>
          <a:prstGeom prst="rect">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51" name="Picture Placeholder 7"/>
          <p:cNvSpPr>
            <a:spLocks noGrp="1"/>
          </p:cNvSpPr>
          <p:nvPr>
            <p:ph type="pic" sz="quarter" idx="15" hasCustomPrompt="1"/>
          </p:nvPr>
        </p:nvSpPr>
        <p:spPr>
          <a:xfrm>
            <a:off x="5014051" y="3992397"/>
            <a:ext cx="2175303" cy="2201739"/>
          </a:xfrm>
          <a:prstGeom prst="rect">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2720508" y="1611404"/>
            <a:ext cx="2175303" cy="2201739"/>
          </a:xfrm>
          <a:prstGeom prst="rect">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7308487" y="1611404"/>
            <a:ext cx="2175303" cy="2201739"/>
          </a:xfrm>
          <a:prstGeom prst="rect">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36" name="Rectangle 35"/>
          <p:cNvSpPr/>
          <p:nvPr userDrawn="1"/>
        </p:nvSpPr>
        <p:spPr>
          <a:xfrm>
            <a:off x="2720508" y="3813144"/>
            <a:ext cx="2175303" cy="238099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90570">
              <a:spcBef>
                <a:spcPct val="20000"/>
              </a:spcBef>
              <a:defRPr/>
            </a:pPr>
            <a:endParaRPr lang="en-US" sz="4333" dirty="0">
              <a:latin typeface="FontAwesome" pitchFamily="2" charset="0"/>
            </a:endParaRPr>
          </a:p>
        </p:txBody>
      </p:sp>
      <p:sp>
        <p:nvSpPr>
          <p:cNvPr id="35" name="Rectangle 34"/>
          <p:cNvSpPr/>
          <p:nvPr userDrawn="1"/>
        </p:nvSpPr>
        <p:spPr>
          <a:xfrm>
            <a:off x="395891" y="1611405"/>
            <a:ext cx="2175303" cy="23809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90570">
              <a:spcBef>
                <a:spcPct val="20000"/>
              </a:spcBef>
              <a:defRPr/>
            </a:pPr>
            <a:endParaRPr lang="en-US" sz="4767" dirty="0">
              <a:solidFill>
                <a:schemeClr val="bg1"/>
              </a:solidFill>
              <a:latin typeface="FontAwesome" pitchFamily="2" charset="0"/>
            </a:endParaRPr>
          </a:p>
        </p:txBody>
      </p:sp>
      <p:sp>
        <p:nvSpPr>
          <p:cNvPr id="39" name="Rectangle 38"/>
          <p:cNvSpPr/>
          <p:nvPr userDrawn="1"/>
        </p:nvSpPr>
        <p:spPr>
          <a:xfrm>
            <a:off x="5014051" y="1611404"/>
            <a:ext cx="2175303" cy="238099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90570">
              <a:spcBef>
                <a:spcPct val="20000"/>
              </a:spcBef>
              <a:defRPr/>
            </a:pPr>
            <a:r>
              <a:rPr lang="en-US" sz="1083" dirty="0"/>
              <a:t> </a:t>
            </a:r>
          </a:p>
          <a:p>
            <a:pPr lvl="0" algn="ctr" defTabSz="990570">
              <a:spcBef>
                <a:spcPct val="20000"/>
              </a:spcBef>
              <a:defRPr/>
            </a:pPr>
            <a:br>
              <a:rPr lang="en-US" sz="1300" b="1" dirty="0">
                <a:solidFill>
                  <a:schemeClr val="bg1">
                    <a:lumMod val="95000"/>
                  </a:schemeClr>
                </a:solidFill>
              </a:rPr>
            </a:br>
            <a:br>
              <a:rPr lang="en-US" sz="1300" b="1" dirty="0">
                <a:solidFill>
                  <a:schemeClr val="bg1">
                    <a:lumMod val="95000"/>
                  </a:schemeClr>
                </a:solidFill>
              </a:rPr>
            </a:br>
            <a:endParaRPr lang="en-US" sz="1733" dirty="0">
              <a:solidFill>
                <a:schemeClr val="bg1">
                  <a:lumMod val="95000"/>
                </a:schemeClr>
              </a:solidFill>
            </a:endParaRPr>
          </a:p>
        </p:txBody>
      </p:sp>
      <p:sp>
        <p:nvSpPr>
          <p:cNvPr id="44" name="Rectangle 43"/>
          <p:cNvSpPr/>
          <p:nvPr userDrawn="1"/>
        </p:nvSpPr>
        <p:spPr>
          <a:xfrm>
            <a:off x="7308487" y="3813144"/>
            <a:ext cx="2175303" cy="238099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a:spcBef>
                <a:spcPct val="20000"/>
              </a:spcBef>
              <a:defRPr/>
            </a:pPr>
            <a:endParaRPr lang="en-US" sz="1300" b="1" dirty="0">
              <a:solidFill>
                <a:schemeClr val="bg1">
                  <a:lumMod val="95000"/>
                </a:schemeClr>
              </a:solidFill>
            </a:endParaRPr>
          </a:p>
        </p:txBody>
      </p:sp>
    </p:spTree>
    <p:extLst>
      <p:ext uri="{BB962C8B-B14F-4D97-AF65-F5344CB8AC3E}">
        <p14:creationId xmlns:p14="http://schemas.microsoft.com/office/powerpoint/2010/main" val="35311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5107619" y="2195018"/>
            <a:ext cx="4087652" cy="2697948"/>
          </a:xfrm>
          <a:prstGeom prst="downArrowCallout">
            <a:avLst>
              <a:gd name="adj1" fmla="val 50000"/>
              <a:gd name="adj2" fmla="val 11967"/>
              <a:gd name="adj3" fmla="val 7487"/>
              <a:gd name="adj4" fmla="val 92647"/>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697323" y="2182184"/>
            <a:ext cx="4087652" cy="2710781"/>
          </a:xfrm>
          <a:prstGeom prst="downArrowCallout">
            <a:avLst>
              <a:gd name="adj1" fmla="val 50000"/>
              <a:gd name="adj2" fmla="val 11967"/>
              <a:gd name="adj3" fmla="val 7487"/>
              <a:gd name="adj4" fmla="val 92647"/>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40" name="Text Placeholder 3"/>
          <p:cNvSpPr>
            <a:spLocks noGrp="1"/>
          </p:cNvSpPr>
          <p:nvPr>
            <p:ph type="body" sz="half" idx="15"/>
          </p:nvPr>
        </p:nvSpPr>
        <p:spPr>
          <a:xfrm>
            <a:off x="703029" y="5193235"/>
            <a:ext cx="4076240" cy="846795"/>
          </a:xfrm>
          <a:prstGeom prst="rect">
            <a:avLst/>
          </a:prstGeom>
        </p:spPr>
        <p:txBody>
          <a:bodyPr wrap="squar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42" name="Text Placeholder 3"/>
          <p:cNvSpPr>
            <a:spLocks noGrp="1"/>
          </p:cNvSpPr>
          <p:nvPr>
            <p:ph type="body" sz="half" idx="17"/>
          </p:nvPr>
        </p:nvSpPr>
        <p:spPr>
          <a:xfrm>
            <a:off x="697321" y="4918632"/>
            <a:ext cx="4087653" cy="257040"/>
          </a:xfrm>
          <a:prstGeom prst="rect">
            <a:avLst/>
          </a:prstGeom>
        </p:spPr>
        <p:txBody>
          <a:bodyPr wrap="none" lIns="0" tIns="0" rIns="0" bIns="0" anchor="ctr">
            <a:noAutofit/>
          </a:bodyPr>
          <a:lstStyle>
            <a:lvl1pPr marL="0" indent="0" algn="ctr">
              <a:buNone/>
              <a:defRPr sz="1192" b="1" baseline="0">
                <a:solidFill>
                  <a:schemeClr val="accent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59" name="Text Placeholder 3"/>
          <p:cNvSpPr>
            <a:spLocks noGrp="1"/>
          </p:cNvSpPr>
          <p:nvPr>
            <p:ph type="body" sz="half" idx="23"/>
          </p:nvPr>
        </p:nvSpPr>
        <p:spPr>
          <a:xfrm>
            <a:off x="5113325" y="5193235"/>
            <a:ext cx="4076240" cy="846795"/>
          </a:xfrm>
          <a:prstGeom prst="rect">
            <a:avLst/>
          </a:prstGeom>
        </p:spPr>
        <p:txBody>
          <a:bodyPr wrap="squar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62" name="Text Placeholder 3"/>
          <p:cNvSpPr>
            <a:spLocks noGrp="1"/>
          </p:cNvSpPr>
          <p:nvPr>
            <p:ph type="body" sz="half" idx="25"/>
          </p:nvPr>
        </p:nvSpPr>
        <p:spPr>
          <a:xfrm>
            <a:off x="5107618" y="4918632"/>
            <a:ext cx="4087653" cy="257040"/>
          </a:xfrm>
          <a:prstGeom prst="rect">
            <a:avLst/>
          </a:prstGeom>
        </p:spPr>
        <p:txBody>
          <a:bodyPr wrap="none" lIns="0" tIns="0" rIns="0" bIns="0" anchor="ctr">
            <a:noAutofit/>
          </a:bodyPr>
          <a:lstStyle>
            <a:lvl1pPr marL="0" indent="0" algn="ctr">
              <a:buNone/>
              <a:defRPr sz="1192" b="1" baseline="0">
                <a:solidFill>
                  <a:schemeClr val="accent2"/>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32" name="Rectangle 31"/>
          <p:cNvSpPr/>
          <p:nvPr userDrawn="1"/>
        </p:nvSpPr>
        <p:spPr>
          <a:xfrm>
            <a:off x="703027" y="1672313"/>
            <a:ext cx="4076241"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41" name="Text Placeholder 3"/>
          <p:cNvSpPr>
            <a:spLocks noGrp="1"/>
          </p:cNvSpPr>
          <p:nvPr>
            <p:ph type="body" sz="half" idx="16"/>
          </p:nvPr>
        </p:nvSpPr>
        <p:spPr>
          <a:xfrm>
            <a:off x="728577" y="1773356"/>
            <a:ext cx="4025143"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60" name="Rectangle 59"/>
          <p:cNvSpPr/>
          <p:nvPr userDrawn="1"/>
        </p:nvSpPr>
        <p:spPr>
          <a:xfrm>
            <a:off x="5113324" y="1672313"/>
            <a:ext cx="4076241"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61" name="Text Placeholder 3"/>
          <p:cNvSpPr>
            <a:spLocks noGrp="1"/>
          </p:cNvSpPr>
          <p:nvPr>
            <p:ph type="body" sz="half" idx="24"/>
          </p:nvPr>
        </p:nvSpPr>
        <p:spPr>
          <a:xfrm>
            <a:off x="5138874" y="1773356"/>
            <a:ext cx="4025143"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Tree>
    <p:extLst>
      <p:ext uri="{BB962C8B-B14F-4D97-AF65-F5344CB8AC3E}">
        <p14:creationId xmlns:p14="http://schemas.microsoft.com/office/powerpoint/2010/main" val="160300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75" name="Picture Placeholder 7"/>
          <p:cNvSpPr>
            <a:spLocks noGrp="1"/>
          </p:cNvSpPr>
          <p:nvPr>
            <p:ph type="pic" sz="quarter" idx="10" hasCustomPrompt="1"/>
          </p:nvPr>
        </p:nvSpPr>
        <p:spPr>
          <a:xfrm>
            <a:off x="697323" y="2220285"/>
            <a:ext cx="2699526"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703029" y="5155135"/>
            <a:ext cx="2693821"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77" name="Text Placeholder 3"/>
          <p:cNvSpPr>
            <a:spLocks noGrp="1"/>
          </p:cNvSpPr>
          <p:nvPr>
            <p:ph type="body" sz="half" idx="17"/>
          </p:nvPr>
        </p:nvSpPr>
        <p:spPr>
          <a:xfrm>
            <a:off x="697321" y="4880532"/>
            <a:ext cx="2701363" cy="257040"/>
          </a:xfrm>
          <a:prstGeom prst="rect">
            <a:avLst/>
          </a:prstGeom>
        </p:spPr>
        <p:txBody>
          <a:bodyPr wrap="none" lIns="0" tIns="0" rIns="0" bIns="0" anchor="ctr">
            <a:noAutofit/>
          </a:bodyPr>
          <a:lstStyle>
            <a:lvl1pPr marL="0" indent="0" algn="ctr">
              <a:buNone/>
              <a:defRPr sz="1192" b="1" baseline="0">
                <a:solidFill>
                  <a:schemeClr val="accent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78" name="Rectangle 77"/>
          <p:cNvSpPr/>
          <p:nvPr userDrawn="1"/>
        </p:nvSpPr>
        <p:spPr>
          <a:xfrm>
            <a:off x="703028" y="1710413"/>
            <a:ext cx="2693821"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79" name="Text Placeholder 3"/>
          <p:cNvSpPr>
            <a:spLocks noGrp="1"/>
          </p:cNvSpPr>
          <p:nvPr>
            <p:ph type="body" sz="half" idx="16"/>
          </p:nvPr>
        </p:nvSpPr>
        <p:spPr>
          <a:xfrm>
            <a:off x="804502" y="1830583"/>
            <a:ext cx="2490874"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0" name="Picture Placeholder 7"/>
          <p:cNvSpPr>
            <a:spLocks noGrp="1"/>
          </p:cNvSpPr>
          <p:nvPr>
            <p:ph type="pic" sz="quarter" idx="18" hasCustomPrompt="1"/>
          </p:nvPr>
        </p:nvSpPr>
        <p:spPr>
          <a:xfrm>
            <a:off x="3611565" y="2220285"/>
            <a:ext cx="2699526"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3617271" y="5155135"/>
            <a:ext cx="2693821"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2" name="Text Placeholder 3"/>
          <p:cNvSpPr>
            <a:spLocks noGrp="1"/>
          </p:cNvSpPr>
          <p:nvPr>
            <p:ph type="body" sz="half" idx="20"/>
          </p:nvPr>
        </p:nvSpPr>
        <p:spPr>
          <a:xfrm>
            <a:off x="3611563" y="4880532"/>
            <a:ext cx="2701363" cy="257040"/>
          </a:xfrm>
          <a:prstGeom prst="rect">
            <a:avLst/>
          </a:prstGeom>
        </p:spPr>
        <p:txBody>
          <a:bodyPr wrap="none" lIns="0" tIns="0" rIns="0" bIns="0" anchor="ctr">
            <a:noAutofit/>
          </a:bodyPr>
          <a:lstStyle>
            <a:lvl1pPr marL="0" indent="0" algn="ctr">
              <a:buNone/>
              <a:defRPr sz="1192" b="1" baseline="0">
                <a:solidFill>
                  <a:schemeClr val="accent2"/>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3" name="Rectangle 82"/>
          <p:cNvSpPr/>
          <p:nvPr userDrawn="1"/>
        </p:nvSpPr>
        <p:spPr>
          <a:xfrm>
            <a:off x="3617270" y="1710413"/>
            <a:ext cx="2693821"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84" name="Text Placeholder 3"/>
          <p:cNvSpPr>
            <a:spLocks noGrp="1"/>
          </p:cNvSpPr>
          <p:nvPr>
            <p:ph type="body" sz="half" idx="21"/>
          </p:nvPr>
        </p:nvSpPr>
        <p:spPr>
          <a:xfrm>
            <a:off x="3718743" y="1830583"/>
            <a:ext cx="2490874"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5" name="Picture Placeholder 7"/>
          <p:cNvSpPr>
            <a:spLocks noGrp="1"/>
          </p:cNvSpPr>
          <p:nvPr>
            <p:ph type="pic" sz="quarter" idx="22" hasCustomPrompt="1"/>
          </p:nvPr>
        </p:nvSpPr>
        <p:spPr>
          <a:xfrm>
            <a:off x="6521452" y="2220285"/>
            <a:ext cx="2699526"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3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6527158" y="5155135"/>
            <a:ext cx="2693821"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7" name="Text Placeholder 3"/>
          <p:cNvSpPr>
            <a:spLocks noGrp="1"/>
          </p:cNvSpPr>
          <p:nvPr>
            <p:ph type="body" sz="half" idx="24"/>
          </p:nvPr>
        </p:nvSpPr>
        <p:spPr>
          <a:xfrm>
            <a:off x="6521450" y="4880532"/>
            <a:ext cx="2701363" cy="257040"/>
          </a:xfrm>
          <a:prstGeom prst="rect">
            <a:avLst/>
          </a:prstGeom>
        </p:spPr>
        <p:txBody>
          <a:bodyPr wrap="none" lIns="0" tIns="0" rIns="0" bIns="0" anchor="ctr">
            <a:noAutofit/>
          </a:bodyPr>
          <a:lstStyle>
            <a:lvl1pPr marL="0" indent="0" algn="ctr">
              <a:buNone/>
              <a:defRPr sz="1192" b="1" baseline="0">
                <a:solidFill>
                  <a:schemeClr val="accent3"/>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8" name="Rectangle 87"/>
          <p:cNvSpPr/>
          <p:nvPr userDrawn="1"/>
        </p:nvSpPr>
        <p:spPr>
          <a:xfrm>
            <a:off x="6527157" y="1710413"/>
            <a:ext cx="2693821"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89" name="Text Placeholder 3"/>
          <p:cNvSpPr>
            <a:spLocks noGrp="1"/>
          </p:cNvSpPr>
          <p:nvPr>
            <p:ph type="body" sz="half" idx="25"/>
          </p:nvPr>
        </p:nvSpPr>
        <p:spPr>
          <a:xfrm>
            <a:off x="6628631" y="1830583"/>
            <a:ext cx="2490874"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Tree>
    <p:extLst>
      <p:ext uri="{BB962C8B-B14F-4D97-AF65-F5344CB8AC3E}">
        <p14:creationId xmlns:p14="http://schemas.microsoft.com/office/powerpoint/2010/main" val="372180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75" name="Picture Placeholder 7"/>
          <p:cNvSpPr>
            <a:spLocks noGrp="1"/>
          </p:cNvSpPr>
          <p:nvPr>
            <p:ph type="pic" sz="quarter" idx="10" hasCustomPrompt="1"/>
          </p:nvPr>
        </p:nvSpPr>
        <p:spPr>
          <a:xfrm>
            <a:off x="618313" y="2114227"/>
            <a:ext cx="2027640"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563996" y="5028135"/>
            <a:ext cx="2093697"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77" name="Text Placeholder 3"/>
          <p:cNvSpPr>
            <a:spLocks noGrp="1"/>
          </p:cNvSpPr>
          <p:nvPr>
            <p:ph type="body" sz="half" idx="17"/>
          </p:nvPr>
        </p:nvSpPr>
        <p:spPr>
          <a:xfrm>
            <a:off x="558287" y="4753532"/>
            <a:ext cx="2099559" cy="257040"/>
          </a:xfrm>
          <a:prstGeom prst="rect">
            <a:avLst/>
          </a:prstGeom>
        </p:spPr>
        <p:txBody>
          <a:bodyPr wrap="none" lIns="0" tIns="0" rIns="0" bIns="0" anchor="ctr">
            <a:noAutofit/>
          </a:bodyPr>
          <a:lstStyle>
            <a:lvl1pPr marL="0" indent="0" algn="ctr">
              <a:buNone/>
              <a:defRPr sz="1192" b="1" baseline="0">
                <a:solidFill>
                  <a:schemeClr val="accent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78" name="Rectangle 77"/>
          <p:cNvSpPr/>
          <p:nvPr userDrawn="1"/>
        </p:nvSpPr>
        <p:spPr>
          <a:xfrm>
            <a:off x="624018" y="1604356"/>
            <a:ext cx="2023356"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79" name="Text Placeholder 3"/>
          <p:cNvSpPr>
            <a:spLocks noGrp="1"/>
          </p:cNvSpPr>
          <p:nvPr>
            <p:ph type="body" sz="half" idx="16"/>
          </p:nvPr>
        </p:nvSpPr>
        <p:spPr>
          <a:xfrm>
            <a:off x="700236" y="1724526"/>
            <a:ext cx="1870920"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41" name="Picture Placeholder 7"/>
          <p:cNvSpPr>
            <a:spLocks noGrp="1"/>
          </p:cNvSpPr>
          <p:nvPr>
            <p:ph type="pic" sz="quarter" idx="18" hasCustomPrompt="1"/>
          </p:nvPr>
        </p:nvSpPr>
        <p:spPr>
          <a:xfrm>
            <a:off x="2853199" y="2114227"/>
            <a:ext cx="2027640"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2798882" y="5028135"/>
            <a:ext cx="2093697"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43" name="Text Placeholder 3"/>
          <p:cNvSpPr>
            <a:spLocks noGrp="1"/>
          </p:cNvSpPr>
          <p:nvPr>
            <p:ph type="body" sz="half" idx="20"/>
          </p:nvPr>
        </p:nvSpPr>
        <p:spPr>
          <a:xfrm>
            <a:off x="2793173" y="4753532"/>
            <a:ext cx="2099559" cy="257040"/>
          </a:xfrm>
          <a:prstGeom prst="rect">
            <a:avLst/>
          </a:prstGeom>
        </p:spPr>
        <p:txBody>
          <a:bodyPr wrap="none" lIns="0" tIns="0" rIns="0" bIns="0" anchor="ctr">
            <a:noAutofit/>
          </a:bodyPr>
          <a:lstStyle>
            <a:lvl1pPr marL="0" indent="0" algn="ctr">
              <a:buNone/>
              <a:defRPr sz="1192" b="1" baseline="0">
                <a:solidFill>
                  <a:schemeClr val="accent2"/>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44" name="Rectangle 43"/>
          <p:cNvSpPr/>
          <p:nvPr userDrawn="1"/>
        </p:nvSpPr>
        <p:spPr>
          <a:xfrm>
            <a:off x="2858904" y="1604356"/>
            <a:ext cx="202335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45" name="Text Placeholder 3"/>
          <p:cNvSpPr>
            <a:spLocks noGrp="1"/>
          </p:cNvSpPr>
          <p:nvPr>
            <p:ph type="body" sz="half" idx="21"/>
          </p:nvPr>
        </p:nvSpPr>
        <p:spPr>
          <a:xfrm>
            <a:off x="2935122" y="1724526"/>
            <a:ext cx="1870920"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46" name="Picture Placeholder 7"/>
          <p:cNvSpPr>
            <a:spLocks noGrp="1"/>
          </p:cNvSpPr>
          <p:nvPr>
            <p:ph type="pic" sz="quarter" idx="22" hasCustomPrompt="1"/>
          </p:nvPr>
        </p:nvSpPr>
        <p:spPr>
          <a:xfrm>
            <a:off x="5074909" y="2114227"/>
            <a:ext cx="2027640"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5020592" y="5028135"/>
            <a:ext cx="2093697"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48" name="Text Placeholder 3"/>
          <p:cNvSpPr>
            <a:spLocks noGrp="1"/>
          </p:cNvSpPr>
          <p:nvPr>
            <p:ph type="body" sz="half" idx="24"/>
          </p:nvPr>
        </p:nvSpPr>
        <p:spPr>
          <a:xfrm>
            <a:off x="5014883" y="4753532"/>
            <a:ext cx="2099559" cy="257040"/>
          </a:xfrm>
          <a:prstGeom prst="rect">
            <a:avLst/>
          </a:prstGeom>
        </p:spPr>
        <p:txBody>
          <a:bodyPr wrap="none" lIns="0" tIns="0" rIns="0" bIns="0" anchor="ctr">
            <a:noAutofit/>
          </a:bodyPr>
          <a:lstStyle>
            <a:lvl1pPr marL="0" indent="0" algn="ctr">
              <a:buNone/>
              <a:defRPr sz="1192" b="1" baseline="0">
                <a:solidFill>
                  <a:schemeClr val="accent3"/>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49" name="Rectangle 48"/>
          <p:cNvSpPr/>
          <p:nvPr userDrawn="1"/>
        </p:nvSpPr>
        <p:spPr>
          <a:xfrm>
            <a:off x="5080614" y="1604356"/>
            <a:ext cx="2023356"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50" name="Text Placeholder 3"/>
          <p:cNvSpPr>
            <a:spLocks noGrp="1"/>
          </p:cNvSpPr>
          <p:nvPr>
            <p:ph type="body" sz="half" idx="25"/>
          </p:nvPr>
        </p:nvSpPr>
        <p:spPr>
          <a:xfrm>
            <a:off x="5156832" y="1724526"/>
            <a:ext cx="1870920"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56" name="Picture Placeholder 7"/>
          <p:cNvSpPr>
            <a:spLocks noGrp="1"/>
          </p:cNvSpPr>
          <p:nvPr>
            <p:ph type="pic" sz="quarter" idx="26" hasCustomPrompt="1"/>
          </p:nvPr>
        </p:nvSpPr>
        <p:spPr>
          <a:xfrm>
            <a:off x="7283151" y="2114227"/>
            <a:ext cx="2027640"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7228833" y="5028135"/>
            <a:ext cx="2093697"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58" name="Text Placeholder 3"/>
          <p:cNvSpPr>
            <a:spLocks noGrp="1"/>
          </p:cNvSpPr>
          <p:nvPr>
            <p:ph type="body" sz="half" idx="28"/>
          </p:nvPr>
        </p:nvSpPr>
        <p:spPr>
          <a:xfrm>
            <a:off x="7223125" y="4753532"/>
            <a:ext cx="2099559" cy="257040"/>
          </a:xfrm>
          <a:prstGeom prst="rect">
            <a:avLst/>
          </a:prstGeom>
        </p:spPr>
        <p:txBody>
          <a:bodyPr wrap="none" lIns="0" tIns="0" rIns="0" bIns="0" anchor="ctr">
            <a:noAutofit/>
          </a:bodyPr>
          <a:lstStyle>
            <a:lvl1pPr marL="0" indent="0" algn="ctr">
              <a:buNone/>
              <a:defRPr sz="1192" b="1" baseline="0">
                <a:solidFill>
                  <a:schemeClr val="accent4"/>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59" name="Rectangle 58"/>
          <p:cNvSpPr/>
          <p:nvPr userDrawn="1"/>
        </p:nvSpPr>
        <p:spPr>
          <a:xfrm>
            <a:off x="7288856" y="1604356"/>
            <a:ext cx="2023356"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60" name="Text Placeholder 3"/>
          <p:cNvSpPr>
            <a:spLocks noGrp="1"/>
          </p:cNvSpPr>
          <p:nvPr>
            <p:ph type="body" sz="half" idx="29"/>
          </p:nvPr>
        </p:nvSpPr>
        <p:spPr>
          <a:xfrm>
            <a:off x="7365074" y="1724526"/>
            <a:ext cx="1870920"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Tree>
    <p:extLst>
      <p:ext uri="{BB962C8B-B14F-4D97-AF65-F5344CB8AC3E}">
        <p14:creationId xmlns:p14="http://schemas.microsoft.com/office/powerpoint/2010/main" val="399361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75" name="Picture Placeholder 7"/>
          <p:cNvSpPr>
            <a:spLocks noGrp="1"/>
          </p:cNvSpPr>
          <p:nvPr>
            <p:ph type="pic" sz="quarter" idx="10" hasCustomPrompt="1"/>
          </p:nvPr>
        </p:nvSpPr>
        <p:spPr>
          <a:xfrm>
            <a:off x="545007" y="2132797"/>
            <a:ext cx="1668974"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490690" y="5059404"/>
            <a:ext cx="1723345"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77" name="Text Placeholder 3"/>
          <p:cNvSpPr>
            <a:spLocks noGrp="1"/>
          </p:cNvSpPr>
          <p:nvPr>
            <p:ph type="body" sz="half" idx="17"/>
          </p:nvPr>
        </p:nvSpPr>
        <p:spPr>
          <a:xfrm>
            <a:off x="484981" y="4784801"/>
            <a:ext cx="1728170" cy="257040"/>
          </a:xfrm>
          <a:prstGeom prst="rect">
            <a:avLst/>
          </a:prstGeom>
        </p:spPr>
        <p:txBody>
          <a:bodyPr wrap="none" lIns="0" tIns="0" rIns="0" bIns="0" anchor="ctr">
            <a:noAutofit/>
          </a:bodyPr>
          <a:lstStyle>
            <a:lvl1pPr marL="0" indent="0" algn="ctr">
              <a:buNone/>
              <a:defRPr sz="1192" b="1" baseline="0">
                <a:solidFill>
                  <a:schemeClr val="accent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78" name="Rectangle 77"/>
          <p:cNvSpPr/>
          <p:nvPr userDrawn="1"/>
        </p:nvSpPr>
        <p:spPr>
          <a:xfrm>
            <a:off x="550713" y="1622925"/>
            <a:ext cx="1665447"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79" name="Text Placeholder 3"/>
          <p:cNvSpPr>
            <a:spLocks noGrp="1"/>
          </p:cNvSpPr>
          <p:nvPr>
            <p:ph type="body" sz="half" idx="16"/>
          </p:nvPr>
        </p:nvSpPr>
        <p:spPr>
          <a:xfrm>
            <a:off x="613448" y="1743095"/>
            <a:ext cx="1539976"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63" name="Picture Placeholder 7"/>
          <p:cNvSpPr>
            <a:spLocks noGrp="1"/>
          </p:cNvSpPr>
          <p:nvPr>
            <p:ph type="pic" sz="quarter" idx="18" hasCustomPrompt="1"/>
          </p:nvPr>
        </p:nvSpPr>
        <p:spPr>
          <a:xfrm>
            <a:off x="2326277" y="2132797"/>
            <a:ext cx="1668974"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271960" y="5059404"/>
            <a:ext cx="1723345"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65" name="Text Placeholder 3"/>
          <p:cNvSpPr>
            <a:spLocks noGrp="1"/>
          </p:cNvSpPr>
          <p:nvPr>
            <p:ph type="body" sz="half" idx="20"/>
          </p:nvPr>
        </p:nvSpPr>
        <p:spPr>
          <a:xfrm>
            <a:off x="2266251" y="4784801"/>
            <a:ext cx="1728170" cy="257040"/>
          </a:xfrm>
          <a:prstGeom prst="rect">
            <a:avLst/>
          </a:prstGeom>
        </p:spPr>
        <p:txBody>
          <a:bodyPr wrap="none" lIns="0" tIns="0" rIns="0" bIns="0" anchor="ctr">
            <a:noAutofit/>
          </a:bodyPr>
          <a:lstStyle>
            <a:lvl1pPr marL="0" indent="0" algn="ctr">
              <a:buNone/>
              <a:defRPr sz="1192" b="1" baseline="0">
                <a:solidFill>
                  <a:schemeClr val="accent2"/>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66" name="Rectangle 65"/>
          <p:cNvSpPr/>
          <p:nvPr userDrawn="1"/>
        </p:nvSpPr>
        <p:spPr>
          <a:xfrm>
            <a:off x="2331982" y="1622925"/>
            <a:ext cx="1665447"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67" name="Text Placeholder 3"/>
          <p:cNvSpPr>
            <a:spLocks noGrp="1"/>
          </p:cNvSpPr>
          <p:nvPr>
            <p:ph type="body" sz="half" idx="21"/>
          </p:nvPr>
        </p:nvSpPr>
        <p:spPr>
          <a:xfrm>
            <a:off x="2394718" y="1743095"/>
            <a:ext cx="1539976"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68" name="Picture Placeholder 7"/>
          <p:cNvSpPr>
            <a:spLocks noGrp="1"/>
          </p:cNvSpPr>
          <p:nvPr>
            <p:ph type="pic" sz="quarter" idx="22" hasCustomPrompt="1"/>
          </p:nvPr>
        </p:nvSpPr>
        <p:spPr>
          <a:xfrm>
            <a:off x="4110761" y="2132797"/>
            <a:ext cx="1668974"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4056444" y="5059404"/>
            <a:ext cx="1723345"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70" name="Text Placeholder 3"/>
          <p:cNvSpPr>
            <a:spLocks noGrp="1"/>
          </p:cNvSpPr>
          <p:nvPr>
            <p:ph type="body" sz="half" idx="24"/>
          </p:nvPr>
        </p:nvSpPr>
        <p:spPr>
          <a:xfrm>
            <a:off x="4050735" y="4784801"/>
            <a:ext cx="1728170" cy="257040"/>
          </a:xfrm>
          <a:prstGeom prst="rect">
            <a:avLst/>
          </a:prstGeom>
        </p:spPr>
        <p:txBody>
          <a:bodyPr wrap="none" lIns="0" tIns="0" rIns="0" bIns="0" anchor="ctr">
            <a:noAutofit/>
          </a:bodyPr>
          <a:lstStyle>
            <a:lvl1pPr marL="0" indent="0" algn="ctr">
              <a:buNone/>
              <a:defRPr sz="1192" b="1" baseline="0">
                <a:solidFill>
                  <a:schemeClr val="accent3"/>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71" name="Rectangle 70"/>
          <p:cNvSpPr/>
          <p:nvPr userDrawn="1"/>
        </p:nvSpPr>
        <p:spPr>
          <a:xfrm>
            <a:off x="4116466" y="1622925"/>
            <a:ext cx="1665447"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72" name="Text Placeholder 3"/>
          <p:cNvSpPr>
            <a:spLocks noGrp="1"/>
          </p:cNvSpPr>
          <p:nvPr>
            <p:ph type="body" sz="half" idx="25"/>
          </p:nvPr>
        </p:nvSpPr>
        <p:spPr>
          <a:xfrm>
            <a:off x="4179202" y="1743095"/>
            <a:ext cx="1539976"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73" name="Picture Placeholder 7"/>
          <p:cNvSpPr>
            <a:spLocks noGrp="1"/>
          </p:cNvSpPr>
          <p:nvPr>
            <p:ph type="pic" sz="quarter" idx="26" hasCustomPrompt="1"/>
          </p:nvPr>
        </p:nvSpPr>
        <p:spPr>
          <a:xfrm>
            <a:off x="5891638" y="2132797"/>
            <a:ext cx="1668974"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5837322" y="5059404"/>
            <a:ext cx="1723345"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0" name="Text Placeholder 3"/>
          <p:cNvSpPr>
            <a:spLocks noGrp="1"/>
          </p:cNvSpPr>
          <p:nvPr>
            <p:ph type="body" sz="half" idx="28"/>
          </p:nvPr>
        </p:nvSpPr>
        <p:spPr>
          <a:xfrm>
            <a:off x="5831613" y="4784801"/>
            <a:ext cx="1728170" cy="257040"/>
          </a:xfrm>
          <a:prstGeom prst="rect">
            <a:avLst/>
          </a:prstGeom>
        </p:spPr>
        <p:txBody>
          <a:bodyPr wrap="none" lIns="0" tIns="0" rIns="0" bIns="0" anchor="ctr">
            <a:noAutofit/>
          </a:bodyPr>
          <a:lstStyle>
            <a:lvl1pPr marL="0" indent="0" algn="ctr">
              <a:buNone/>
              <a:defRPr sz="1192" b="1" baseline="0">
                <a:solidFill>
                  <a:schemeClr val="accent4"/>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1" name="Rectangle 80"/>
          <p:cNvSpPr/>
          <p:nvPr userDrawn="1"/>
        </p:nvSpPr>
        <p:spPr>
          <a:xfrm>
            <a:off x="5897344" y="1622925"/>
            <a:ext cx="1665447"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82" name="Text Placeholder 3"/>
          <p:cNvSpPr>
            <a:spLocks noGrp="1"/>
          </p:cNvSpPr>
          <p:nvPr>
            <p:ph type="body" sz="half" idx="29"/>
          </p:nvPr>
        </p:nvSpPr>
        <p:spPr>
          <a:xfrm>
            <a:off x="5960080" y="1743095"/>
            <a:ext cx="1539976"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3" name="Picture Placeholder 7"/>
          <p:cNvSpPr>
            <a:spLocks noGrp="1"/>
          </p:cNvSpPr>
          <p:nvPr>
            <p:ph type="pic" sz="quarter" idx="30" hasCustomPrompt="1"/>
          </p:nvPr>
        </p:nvSpPr>
        <p:spPr>
          <a:xfrm>
            <a:off x="7667578" y="2132797"/>
            <a:ext cx="1668974"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7613262" y="5059404"/>
            <a:ext cx="1723345" cy="846795"/>
          </a:xfrm>
          <a:prstGeom prst="rect">
            <a:avLst/>
          </a:prstGeom>
        </p:spPr>
        <p:txBody>
          <a:bodyPr wrap="none" lIns="0" tIns="0" rIns="0" bIns="0" anchor="t">
            <a:noAutofit/>
          </a:bodyPr>
          <a:lstStyle>
            <a:lvl1pPr marL="0" indent="0" algn="ctr">
              <a:buNone/>
              <a:defRPr sz="1192" b="0" baseline="0">
                <a:solidFill>
                  <a:schemeClr val="bg1">
                    <a:lumMod val="50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algn="ctr"/>
            <a:endParaRPr lang="en-US" sz="1083" dirty="0">
              <a:solidFill>
                <a:schemeClr val="tx1">
                  <a:lumMod val="50000"/>
                  <a:lumOff val="50000"/>
                </a:schemeClr>
              </a:solidFill>
            </a:endParaRPr>
          </a:p>
        </p:txBody>
      </p:sp>
      <p:sp>
        <p:nvSpPr>
          <p:cNvPr id="85" name="Text Placeholder 3"/>
          <p:cNvSpPr>
            <a:spLocks noGrp="1"/>
          </p:cNvSpPr>
          <p:nvPr>
            <p:ph type="body" sz="half" idx="32"/>
          </p:nvPr>
        </p:nvSpPr>
        <p:spPr>
          <a:xfrm>
            <a:off x="7607552" y="4784801"/>
            <a:ext cx="1728170" cy="257040"/>
          </a:xfrm>
          <a:prstGeom prst="rect">
            <a:avLst/>
          </a:prstGeom>
        </p:spPr>
        <p:txBody>
          <a:bodyPr wrap="none" lIns="0" tIns="0" rIns="0" bIns="0" anchor="ctr">
            <a:noAutofit/>
          </a:bodyPr>
          <a:lstStyle>
            <a:lvl1pPr marL="0" indent="0" algn="ctr">
              <a:buNone/>
              <a:defRPr sz="1192" b="1" baseline="0">
                <a:solidFill>
                  <a:schemeClr val="accent5"/>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
        <p:nvSpPr>
          <p:cNvPr id="86" name="Rectangle 85"/>
          <p:cNvSpPr/>
          <p:nvPr userDrawn="1"/>
        </p:nvSpPr>
        <p:spPr>
          <a:xfrm>
            <a:off x="7673284" y="1622925"/>
            <a:ext cx="1665447" cy="5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7" dirty="0"/>
          </a:p>
        </p:txBody>
      </p:sp>
      <p:sp>
        <p:nvSpPr>
          <p:cNvPr id="87" name="Text Placeholder 3"/>
          <p:cNvSpPr>
            <a:spLocks noGrp="1"/>
          </p:cNvSpPr>
          <p:nvPr>
            <p:ph type="body" sz="half" idx="33"/>
          </p:nvPr>
        </p:nvSpPr>
        <p:spPr>
          <a:xfrm>
            <a:off x="7736019" y="1743095"/>
            <a:ext cx="1539976" cy="267661"/>
          </a:xfrm>
          <a:prstGeom prst="rect">
            <a:avLst/>
          </a:prstGeom>
        </p:spPr>
        <p:txBody>
          <a:bodyPr wrap="none" lIns="0" tIns="0" rIns="0" bIns="0" anchor="ctr">
            <a:noAutofit/>
          </a:bodyPr>
          <a:lstStyle>
            <a:lvl1pPr marL="0" indent="0" algn="ctr">
              <a:buNone/>
              <a:defRPr sz="1192" b="1" baseline="0">
                <a:solidFill>
                  <a:schemeClr val="bg1"/>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endParaRPr lang="en-US" dirty="0"/>
          </a:p>
        </p:txBody>
      </p:sp>
    </p:spTree>
    <p:extLst>
      <p:ext uri="{BB962C8B-B14F-4D97-AF65-F5344CB8AC3E}">
        <p14:creationId xmlns:p14="http://schemas.microsoft.com/office/powerpoint/2010/main" val="3335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31" name="Group 300"/>
          <p:cNvGrpSpPr/>
          <p:nvPr userDrawn="1"/>
        </p:nvGrpSpPr>
        <p:grpSpPr>
          <a:xfrm>
            <a:off x="497304" y="1872883"/>
            <a:ext cx="4206066" cy="2707424"/>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grpSp>
      </p:grpSp>
      <p:sp>
        <p:nvSpPr>
          <p:cNvPr id="41" name="Picture Placeholder 7"/>
          <p:cNvSpPr>
            <a:spLocks noGrp="1"/>
          </p:cNvSpPr>
          <p:nvPr>
            <p:ph type="pic" sz="quarter" idx="10" hasCustomPrompt="1"/>
          </p:nvPr>
        </p:nvSpPr>
        <p:spPr>
          <a:xfrm>
            <a:off x="1168940" y="2013587"/>
            <a:ext cx="2872320" cy="2180896"/>
          </a:xfrm>
          <a:prstGeom prst="rect">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15834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18" name="Group 29"/>
          <p:cNvGrpSpPr/>
          <p:nvPr userDrawn="1"/>
        </p:nvGrpSpPr>
        <p:grpSpPr>
          <a:xfrm>
            <a:off x="4171174" y="1731349"/>
            <a:ext cx="1580739" cy="4155551"/>
            <a:chOff x="3205386" y="1562392"/>
            <a:chExt cx="1459144"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sp>
        <p:nvSpPr>
          <p:cNvPr id="32" name="Picture Placeholder 7"/>
          <p:cNvSpPr>
            <a:spLocks noGrp="1"/>
          </p:cNvSpPr>
          <p:nvPr>
            <p:ph type="pic" sz="quarter" idx="10" hasCustomPrompt="1"/>
          </p:nvPr>
        </p:nvSpPr>
        <p:spPr>
          <a:xfrm>
            <a:off x="4280976" y="2303485"/>
            <a:ext cx="1361136" cy="3043737"/>
          </a:xfrm>
          <a:prstGeom prst="rect">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5053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23F35-CF7E-4F3D-9E44-541066675B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60A53-0C68-449C-9A4C-07C1229ACDD9}"/>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4" name="Footer Placeholder 3">
            <a:extLst>
              <a:ext uri="{FF2B5EF4-FFF2-40B4-BE49-F238E27FC236}">
                <a16:creationId xmlns:a16="http://schemas.microsoft.com/office/drawing/2014/main" id="{F82051C4-7077-4AF5-AB0E-7D00AC53B5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0811ADA-089B-4CB4-9087-9CFF526816EE}"/>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12082945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4365006"/>
            <a:ext cx="9906000" cy="2492993"/>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cxnSp>
        <p:nvCxnSpPr>
          <p:cNvPr id="38" name="Straight Line buttom"/>
          <p:cNvCxnSpPr/>
          <p:nvPr userDrawn="1"/>
        </p:nvCxnSpPr>
        <p:spPr>
          <a:xfrm>
            <a:off x="0" y="4365005"/>
            <a:ext cx="9906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3606405" y="1934377"/>
            <a:ext cx="2765460" cy="2708115"/>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1950"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1950"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1950"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sz="1950"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1950" dirty="0"/>
            </a:p>
          </p:txBody>
        </p:sp>
      </p:grpSp>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sp>
        <p:nvSpPr>
          <p:cNvPr id="36" name="Picture Placeholder 7"/>
          <p:cNvSpPr>
            <a:spLocks noGrp="1"/>
          </p:cNvSpPr>
          <p:nvPr>
            <p:ph type="pic" sz="quarter" idx="10" hasCustomPrompt="1"/>
          </p:nvPr>
        </p:nvSpPr>
        <p:spPr>
          <a:xfrm>
            <a:off x="3732247" y="2062632"/>
            <a:ext cx="2511365" cy="1747861"/>
          </a:xfrm>
          <a:prstGeom prst="rect">
            <a:avLst/>
          </a:prstGeom>
          <a:ln>
            <a:noFill/>
          </a:ln>
        </p:spPr>
        <p:txBody>
          <a:bodyPr tIns="0" bIns="27432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17120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cxnSp>
        <p:nvCxnSpPr>
          <p:cNvPr id="18" name="Straight Line buttom"/>
          <p:cNvCxnSpPr/>
          <p:nvPr userDrawn="1"/>
        </p:nvCxnSpPr>
        <p:spPr>
          <a:xfrm>
            <a:off x="0" y="4363412"/>
            <a:ext cx="9906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4365006"/>
            <a:ext cx="9906000" cy="24929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nvGrpSpPr>
          <p:cNvPr id="31" name="Group 29"/>
          <p:cNvGrpSpPr/>
          <p:nvPr userDrawn="1"/>
        </p:nvGrpSpPr>
        <p:grpSpPr>
          <a:xfrm>
            <a:off x="734056" y="1431958"/>
            <a:ext cx="1785048" cy="4642471"/>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41" name="Rectangle 40"/>
              <p:cNvSpPr/>
              <p:nvPr/>
            </p:nvSpPr>
            <p:spPr>
              <a:xfrm>
                <a:off x="3401572" y="2289545"/>
                <a:ext cx="18288" cy="1188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42" name="Rectangle 41"/>
              <p:cNvSpPr/>
              <p:nvPr/>
            </p:nvSpPr>
            <p:spPr>
              <a:xfrm>
                <a:off x="3401572" y="2568092"/>
                <a:ext cx="18288" cy="1188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407382" y="6074429"/>
            <a:ext cx="2514126" cy="317500"/>
          </a:xfrm>
          <a:prstGeom prst="rect">
            <a:avLst/>
          </a:prstGeom>
        </p:spPr>
      </p:pic>
      <p:sp>
        <p:nvSpPr>
          <p:cNvPr id="45" name="Picture Placeholder 7"/>
          <p:cNvSpPr>
            <a:spLocks noGrp="1"/>
          </p:cNvSpPr>
          <p:nvPr>
            <p:ph type="pic" sz="quarter" idx="10" hasCustomPrompt="1"/>
          </p:nvPr>
        </p:nvSpPr>
        <p:spPr>
          <a:xfrm>
            <a:off x="875811" y="2085073"/>
            <a:ext cx="1520625" cy="3386444"/>
          </a:xfrm>
          <a:prstGeom prst="rect">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15167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21" name="Group 20"/>
          <p:cNvGrpSpPr/>
          <p:nvPr userDrawn="1"/>
        </p:nvGrpSpPr>
        <p:grpSpPr>
          <a:xfrm>
            <a:off x="4516147" y="1602393"/>
            <a:ext cx="4767407" cy="4668552"/>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sz="1950"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grpSp>
      <p:sp>
        <p:nvSpPr>
          <p:cNvPr id="27" name="Picture Placeholder 7"/>
          <p:cNvSpPr>
            <a:spLocks noGrp="1"/>
          </p:cNvSpPr>
          <p:nvPr>
            <p:ph type="pic" sz="quarter" idx="10" hasCustomPrompt="1"/>
          </p:nvPr>
        </p:nvSpPr>
        <p:spPr>
          <a:xfrm>
            <a:off x="4719781" y="1823491"/>
            <a:ext cx="4342675" cy="3013159"/>
          </a:xfrm>
          <a:prstGeom prst="rect">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22207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13" name="Group 12"/>
          <p:cNvGrpSpPr/>
          <p:nvPr userDrawn="1"/>
        </p:nvGrpSpPr>
        <p:grpSpPr>
          <a:xfrm>
            <a:off x="3151016" y="1674245"/>
            <a:ext cx="3603968" cy="574884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sp>
        <p:nvSpPr>
          <p:cNvPr id="28" name="Picture Placeholder 7"/>
          <p:cNvSpPr>
            <a:spLocks noGrp="1"/>
          </p:cNvSpPr>
          <p:nvPr>
            <p:ph type="pic" sz="quarter" idx="10" hasCustomPrompt="1"/>
          </p:nvPr>
        </p:nvSpPr>
        <p:spPr>
          <a:xfrm>
            <a:off x="3482961" y="2170340"/>
            <a:ext cx="2897402" cy="4768328"/>
          </a:xfrm>
          <a:prstGeom prst="rect">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53981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898650" y="516467"/>
            <a:ext cx="6108700" cy="471365"/>
          </a:xfrm>
          <a:prstGeom prst="rect">
            <a:avLst/>
          </a:prstGeom>
        </p:spPr>
        <p:txBody>
          <a:bodyPr wrap="none" lIns="0" tIns="0" rIns="0" bIns="0" anchor="ctr">
            <a:noAutofit/>
          </a:bodyPr>
          <a:lstStyle>
            <a:lvl1pPr algn="ctr">
              <a:defRPr sz="21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724150" y="985788"/>
            <a:ext cx="4457700" cy="267661"/>
          </a:xfrm>
          <a:prstGeom prst="rect">
            <a:avLst/>
          </a:prstGeom>
        </p:spPr>
        <p:txBody>
          <a:bodyPr wrap="none" lIns="0" tIns="0" rIns="0" bIns="0" anchor="ctr">
            <a:noAutofit/>
          </a:bodyPr>
          <a:lstStyle>
            <a:lvl1pPr marL="0" indent="0" algn="ctr">
              <a:buNone/>
              <a:defRPr sz="1192"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sp>
        <p:nvSpPr>
          <p:cNvPr id="29" name="Round Same Side Corner Rectangle 28"/>
          <p:cNvSpPr/>
          <p:nvPr userDrawn="1"/>
        </p:nvSpPr>
        <p:spPr>
          <a:xfrm rot="16200000" flipH="1">
            <a:off x="9495551" y="6382314"/>
            <a:ext cx="384047" cy="436853"/>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chemeClr val="tx1">
                  <a:lumMod val="50000"/>
                  <a:lumOff val="50000"/>
                </a:schemeClr>
              </a:solidFill>
            </a:endParaRPr>
          </a:p>
        </p:txBody>
      </p:sp>
      <p:sp>
        <p:nvSpPr>
          <p:cNvPr id="30" name="Slide Number Placeholder 4"/>
          <p:cNvSpPr>
            <a:spLocks noGrp="1"/>
          </p:cNvSpPr>
          <p:nvPr>
            <p:ph type="sldNum" sz="quarter" idx="14"/>
          </p:nvPr>
        </p:nvSpPr>
        <p:spPr>
          <a:xfrm>
            <a:off x="9475734" y="6408717"/>
            <a:ext cx="412751" cy="366183"/>
          </a:xfrm>
          <a:prstGeom prst="rect">
            <a:avLst/>
          </a:prstGeom>
        </p:spPr>
        <p:txBody>
          <a:bodyPr anchor="ctr"/>
          <a:lstStyle>
            <a:lvl1pPr algn="ctr">
              <a:defRPr sz="975"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41" name="Group 300"/>
          <p:cNvGrpSpPr/>
          <p:nvPr userDrawn="1"/>
        </p:nvGrpSpPr>
        <p:grpSpPr>
          <a:xfrm>
            <a:off x="809497" y="1975549"/>
            <a:ext cx="4206066" cy="2707424"/>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950" dirty="0"/>
              </a:p>
            </p:txBody>
          </p:sp>
        </p:grpSp>
      </p:grpSp>
      <p:sp>
        <p:nvSpPr>
          <p:cNvPr id="50" name="Picture Placeholder 7"/>
          <p:cNvSpPr>
            <a:spLocks noGrp="1"/>
          </p:cNvSpPr>
          <p:nvPr>
            <p:ph type="pic" sz="quarter" idx="10" hasCustomPrompt="1"/>
          </p:nvPr>
        </p:nvSpPr>
        <p:spPr>
          <a:xfrm>
            <a:off x="1481133" y="2116253"/>
            <a:ext cx="2872320" cy="2180896"/>
          </a:xfrm>
          <a:prstGeom prst="rect">
            <a:avLst/>
          </a:prstGeom>
          <a:ln>
            <a:noFill/>
          </a:ln>
        </p:spPr>
        <p:txBody>
          <a:bodyPr bIns="457200" anchor="b"/>
          <a:lstStyle>
            <a:lvl1pPr algn="ctr">
              <a:buNone/>
              <a:defRPr sz="1192">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45062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4100" y="356628"/>
            <a:ext cx="6108700" cy="471365"/>
          </a:xfrm>
          <a:prstGeom prst="rect">
            <a:avLst/>
          </a:prstGeom>
        </p:spPr>
        <p:txBody>
          <a:bodyPr wrap="none" lIns="0" tIns="0" rIns="0" bIns="0" anchor="ctr">
            <a:noAutofit/>
          </a:bodyPr>
          <a:lstStyle>
            <a:lvl1pPr algn="l">
              <a:defRPr sz="260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834100" y="825950"/>
            <a:ext cx="4457700" cy="267661"/>
          </a:xfrm>
          <a:prstGeom prst="rect">
            <a:avLst/>
          </a:prstGeom>
        </p:spPr>
        <p:txBody>
          <a:bodyPr wrap="none" lIns="0" tIns="0" rIns="0" bIns="0" anchor="ctr">
            <a:noAutofit/>
          </a:bodyPr>
          <a:lstStyle>
            <a:lvl1pPr marL="0" indent="0" algn="l">
              <a:buNone/>
              <a:defRPr sz="1517" b="1" baseline="0">
                <a:solidFill>
                  <a:schemeClr val="bg1">
                    <a:lumMod val="75000"/>
                  </a:schemeClr>
                </a:solidFill>
              </a:defRPr>
            </a:lvl1pPr>
            <a:lvl2pPr marL="495285" indent="0">
              <a:buNone/>
              <a:defRPr sz="1300"/>
            </a:lvl2pPr>
            <a:lvl3pPr marL="990570" indent="0">
              <a:buNone/>
              <a:defRPr sz="1083"/>
            </a:lvl3pPr>
            <a:lvl4pPr marL="1485854" indent="0">
              <a:buNone/>
              <a:defRPr sz="975"/>
            </a:lvl4pPr>
            <a:lvl5pPr marL="1981139" indent="0">
              <a:buNone/>
              <a:defRPr sz="975"/>
            </a:lvl5pPr>
            <a:lvl6pPr marL="2476424" indent="0">
              <a:buNone/>
              <a:defRPr sz="975"/>
            </a:lvl6pPr>
            <a:lvl7pPr marL="2971709" indent="0">
              <a:buNone/>
              <a:defRPr sz="975"/>
            </a:lvl7pPr>
            <a:lvl8pPr marL="3466993" indent="0">
              <a:buNone/>
              <a:defRPr sz="975"/>
            </a:lvl8pPr>
            <a:lvl9pPr marL="3962278" indent="0">
              <a:buNone/>
              <a:defRPr sz="975"/>
            </a:lvl9pPr>
          </a:lstStyle>
          <a:p>
            <a:pPr lvl="0"/>
            <a:r>
              <a:rPr lang="en-US" dirty="0"/>
              <a:t>SUBTEXT GOES HERE</a:t>
            </a:r>
          </a:p>
        </p:txBody>
      </p:sp>
      <p:grpSp>
        <p:nvGrpSpPr>
          <p:cNvPr id="3" name="Group 7"/>
          <p:cNvGrpSpPr/>
          <p:nvPr userDrawn="1"/>
        </p:nvGrpSpPr>
        <p:grpSpPr>
          <a:xfrm>
            <a:off x="0" y="6731802"/>
            <a:ext cx="9906000" cy="126199"/>
            <a:chOff x="0" y="2573904"/>
            <a:chExt cx="8767278" cy="44695"/>
          </a:xfrm>
        </p:grpSpPr>
        <p:grpSp>
          <p:nvGrpSpPr>
            <p:cNvPr id="4" name="Group 43"/>
            <p:cNvGrpSpPr/>
            <p:nvPr/>
          </p:nvGrpSpPr>
          <p:grpSpPr>
            <a:xfrm>
              <a:off x="0" y="2573904"/>
              <a:ext cx="3752335" cy="44695"/>
              <a:chOff x="0" y="2573904"/>
              <a:chExt cx="3752335" cy="44695"/>
            </a:xfrm>
          </p:grpSpPr>
          <p:sp>
            <p:nvSpPr>
              <p:cNvPr id="18" name="Rectangle 17"/>
              <p:cNvSpPr/>
              <p:nvPr/>
            </p:nvSpPr>
            <p:spPr>
              <a:xfrm>
                <a:off x="0" y="2573904"/>
                <a:ext cx="1262608" cy="446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19" name="Rectangle 18"/>
              <p:cNvSpPr/>
              <p:nvPr/>
            </p:nvSpPr>
            <p:spPr>
              <a:xfrm>
                <a:off x="1262608" y="2573904"/>
                <a:ext cx="1262608" cy="44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20" name="Rectangle 19"/>
              <p:cNvSpPr/>
              <p:nvPr/>
            </p:nvSpPr>
            <p:spPr>
              <a:xfrm>
                <a:off x="2489727" y="2573904"/>
                <a:ext cx="1262608" cy="446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nvGrpSpPr>
            <p:cNvPr id="5" name="Group 44"/>
            <p:cNvGrpSpPr/>
            <p:nvPr/>
          </p:nvGrpSpPr>
          <p:grpSpPr>
            <a:xfrm>
              <a:off x="3752335" y="2573904"/>
              <a:ext cx="5014943" cy="44695"/>
              <a:chOff x="0" y="2573904"/>
              <a:chExt cx="5014943" cy="44695"/>
            </a:xfrm>
          </p:grpSpPr>
          <p:sp>
            <p:nvSpPr>
              <p:cNvPr id="12" name="Rectangle 11"/>
              <p:cNvSpPr/>
              <p:nvPr/>
            </p:nvSpPr>
            <p:spPr>
              <a:xfrm>
                <a:off x="0"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13" name="Rectangle 12"/>
              <p:cNvSpPr/>
              <p:nvPr/>
            </p:nvSpPr>
            <p:spPr>
              <a:xfrm>
                <a:off x="1262608" y="2573904"/>
                <a:ext cx="1262608" cy="44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14" name="Rectangle 13"/>
              <p:cNvSpPr/>
              <p:nvPr/>
            </p:nvSpPr>
            <p:spPr>
              <a:xfrm>
                <a:off x="2489727" y="2573904"/>
                <a:ext cx="1262608" cy="446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16" name="Rectangle 15"/>
              <p:cNvSpPr/>
              <p:nvPr/>
            </p:nvSpPr>
            <p:spPr>
              <a:xfrm>
                <a:off x="3752335" y="2573904"/>
                <a:ext cx="1262608" cy="44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grpSp>
      </p:grpSp>
      <p:sp>
        <p:nvSpPr>
          <p:cNvPr id="31" name="Flowchart: Off-page Connector 30"/>
          <p:cNvSpPr/>
          <p:nvPr userDrawn="1"/>
        </p:nvSpPr>
        <p:spPr>
          <a:xfrm>
            <a:off x="9340697" y="317598"/>
            <a:ext cx="312038" cy="314532"/>
          </a:xfrm>
          <a:prstGeom prst="flowChartOffpageConnec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p>
        </p:txBody>
      </p:sp>
      <p:sp>
        <p:nvSpPr>
          <p:cNvPr id="32" name="Slide Number Placeholder 4"/>
          <p:cNvSpPr>
            <a:spLocks noGrp="1"/>
          </p:cNvSpPr>
          <p:nvPr>
            <p:ph type="sldNum" sz="quarter" idx="12"/>
          </p:nvPr>
        </p:nvSpPr>
        <p:spPr>
          <a:xfrm>
            <a:off x="9253964" y="263969"/>
            <a:ext cx="495821" cy="366183"/>
          </a:xfrm>
          <a:prstGeom prst="rect">
            <a:avLst/>
          </a:prstGeom>
        </p:spPr>
        <p:txBody>
          <a:bodyPr anchor="ctr"/>
          <a:lstStyle>
            <a:lvl1pPr algn="ctr">
              <a:defRPr sz="1083" b="1">
                <a:solidFill>
                  <a:schemeClr val="bg1"/>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01804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A68A7-ACFC-40A9-8D8D-91FF473889D0}"/>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3" name="Footer Placeholder 2">
            <a:extLst>
              <a:ext uri="{FF2B5EF4-FFF2-40B4-BE49-F238E27FC236}">
                <a16:creationId xmlns:a16="http://schemas.microsoft.com/office/drawing/2014/main" id="{0F517E4A-961C-4DF4-878D-E566E421B24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E90A625-F889-4145-B2F3-A716028ECAD5}"/>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683455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818F-7F2B-47AB-98FB-73BD6A51BD6A}"/>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A7735B-0F17-44F2-9E51-CC1CA6DB66EF}"/>
              </a:ext>
            </a:extLst>
          </p:cNvPr>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DF3CEA-08AA-4A63-9877-A262BD7E1C3A}"/>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4D4524-E1D1-4B6B-89E9-EB9628A3C981}"/>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6" name="Footer Placeholder 5">
            <a:extLst>
              <a:ext uri="{FF2B5EF4-FFF2-40B4-BE49-F238E27FC236}">
                <a16:creationId xmlns:a16="http://schemas.microsoft.com/office/drawing/2014/main" id="{7938E708-8F7F-44B1-A461-0A39BC7648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297CB9-F64C-418D-99C4-D6ABA98BB630}"/>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1855903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48B3-58E1-4572-AC69-4B0F9FED6AEE}"/>
              </a:ext>
            </a:extLst>
          </p:cNvPr>
          <p:cNvSpPr>
            <a:spLocks noGrp="1"/>
          </p:cNvSpPr>
          <p:nvPr>
            <p:ph type="title"/>
          </p:nvPr>
        </p:nvSpPr>
        <p:spPr>
          <a:xfrm>
            <a:off x="682625" y="457200"/>
            <a:ext cx="31940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8F448C-EB50-4BB0-A7F6-94AFCBB57434}"/>
              </a:ext>
            </a:extLst>
          </p:cNvPr>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05B69E8-31DE-4FB0-8055-518ACAD10DB7}"/>
              </a:ext>
            </a:extLst>
          </p:cNvPr>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62B8F-42E8-43E8-A595-309AA0CB657B}"/>
              </a:ext>
            </a:extLst>
          </p:cNvPr>
          <p:cNvSpPr>
            <a:spLocks noGrp="1"/>
          </p:cNvSpPr>
          <p:nvPr>
            <p:ph type="dt" sz="half" idx="10"/>
          </p:nvPr>
        </p:nvSpPr>
        <p:spPr/>
        <p:txBody>
          <a:bodyPr/>
          <a:lstStyle/>
          <a:p>
            <a:fld id="{5411E159-70DA-40BA-A166-8383964D9DAB}" type="datetimeFigureOut">
              <a:rPr lang="en-US" smtClean="0"/>
              <a:t>12/3/2019</a:t>
            </a:fld>
            <a:endParaRPr lang="en-US" dirty="0"/>
          </a:p>
        </p:txBody>
      </p:sp>
      <p:sp>
        <p:nvSpPr>
          <p:cNvPr id="6" name="Footer Placeholder 5">
            <a:extLst>
              <a:ext uri="{FF2B5EF4-FFF2-40B4-BE49-F238E27FC236}">
                <a16:creationId xmlns:a16="http://schemas.microsoft.com/office/drawing/2014/main" id="{2CE6DBDE-B6F5-43DC-8381-3C46CB78C4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87B1C8E-2B8F-4DEC-B56D-9B8AF0D79F00}"/>
              </a:ext>
            </a:extLst>
          </p:cNvPr>
          <p:cNvSpPr>
            <a:spLocks noGrp="1"/>
          </p:cNvSpPr>
          <p:nvPr>
            <p:ph type="sldNum" sz="quarter" idx="12"/>
          </p:nvPr>
        </p:nvSpPr>
        <p:spPr/>
        <p:txBody>
          <a:bodyPr/>
          <a:lstStyle/>
          <a:p>
            <a:fld id="{63EDDAE1-109F-4273-B925-CED67FE8EFCD}" type="slidenum">
              <a:rPr lang="en-US" smtClean="0"/>
              <a:t>‹#›</a:t>
            </a:fld>
            <a:endParaRPr lang="en-US" dirty="0"/>
          </a:p>
        </p:txBody>
      </p:sp>
    </p:spTree>
    <p:extLst>
      <p:ext uri="{BB962C8B-B14F-4D97-AF65-F5344CB8AC3E}">
        <p14:creationId xmlns:p14="http://schemas.microsoft.com/office/powerpoint/2010/main" val="382553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oleObject" Target="../embeddings/oleObject2.bin"/><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vmlDrawing" Target="../drawings/vmlDrawing2.vml"/><Relationship Id="rId10" Type="http://schemas.openxmlformats.org/officeDocument/2006/relationships/slideLayout" Target="../slideLayouts/slideLayout21.xml"/><Relationship Id="rId19" Type="http://schemas.openxmlformats.org/officeDocument/2006/relationships/image" Target="../media/image2.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theme" Target="../theme/theme3.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41" Type="http://schemas.openxmlformats.org/officeDocument/2006/relationships/slideLayout" Target="../slideLayouts/slideLayout65.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8" Type="http://schemas.openxmlformats.org/officeDocument/2006/relationships/slideLayout" Target="../slideLayouts/slideLayout3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4A24840-8F03-4E79-8AC9-172D34B7761C}"/>
              </a:ext>
            </a:extLst>
          </p:cNvPr>
          <p:cNvGraphicFramePr>
            <a:graphicFrameLocks noChangeAspect="1"/>
          </p:cNvGraphicFramePr>
          <p:nvPr userDrawn="1">
            <p:custDataLst>
              <p:tags r:id="rId14"/>
            </p:custDataLst>
            <p:extLst>
              <p:ext uri="{D42A27DB-BD31-4B8C-83A1-F6EECF244321}">
                <p14:modId xmlns:p14="http://schemas.microsoft.com/office/powerpoint/2010/main" val="99541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2" name="think-cell Slide" r:id="rId16" imgW="425" imgH="424" progId="TCLayout.ActiveDocument.1">
                  <p:embed/>
                </p:oleObj>
              </mc:Choice>
              <mc:Fallback>
                <p:oleObj name="think-cell Slide" r:id="rId16" imgW="425" imgH="424" progId="TCLayout.ActiveDocument.1">
                  <p:embed/>
                  <p:pic>
                    <p:nvPicPr>
                      <p:cNvPr id="8" name="Object 7" hidden="1">
                        <a:extLst>
                          <a:ext uri="{FF2B5EF4-FFF2-40B4-BE49-F238E27FC236}">
                            <a16:creationId xmlns:a16="http://schemas.microsoft.com/office/drawing/2014/main" id="{D4A24840-8F03-4E79-8AC9-172D34B7761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6DE0332-C6FE-4F1C-8164-920BA002D938}"/>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2801FF5E-816E-45A5-B590-63B3DD126140}"/>
              </a:ext>
            </a:extLst>
          </p:cNvPr>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D58B25-7228-4C92-8162-D0DE3A8651DB}"/>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410E5F-7563-4021-8D99-2DD671DBBABE}"/>
              </a:ext>
            </a:extLst>
          </p:cNvPr>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11E159-70DA-40BA-A166-8383964D9DAB}" type="datetimeFigureOut">
              <a:rPr lang="en-US" smtClean="0"/>
              <a:t>12/3/2019</a:t>
            </a:fld>
            <a:endParaRPr lang="en-US" dirty="0"/>
          </a:p>
        </p:txBody>
      </p:sp>
      <p:sp>
        <p:nvSpPr>
          <p:cNvPr id="5" name="Footer Placeholder 4">
            <a:extLst>
              <a:ext uri="{FF2B5EF4-FFF2-40B4-BE49-F238E27FC236}">
                <a16:creationId xmlns:a16="http://schemas.microsoft.com/office/drawing/2014/main" id="{93B4DED9-E3FE-4A8D-8F74-E0BE5657AAAD}"/>
              </a:ext>
            </a:extLst>
          </p:cNvPr>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2239D9B-FF56-4D4C-A2E2-82E36173AB3C}"/>
              </a:ext>
            </a:extLst>
          </p:cNvPr>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DDAE1-109F-4273-B925-CED67FE8EFCD}" type="slidenum">
              <a:rPr lang="en-US" smtClean="0"/>
              <a:t>‹#›</a:t>
            </a:fld>
            <a:endParaRPr lang="en-US" dirty="0"/>
          </a:p>
        </p:txBody>
      </p:sp>
    </p:spTree>
    <p:extLst>
      <p:ext uri="{BB962C8B-B14F-4D97-AF65-F5344CB8AC3E}">
        <p14:creationId xmlns:p14="http://schemas.microsoft.com/office/powerpoint/2010/main" val="173320288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ext uri="{D42A27DB-BD31-4B8C-83A1-F6EECF244321}">
                <p14:modId xmlns:p14="http://schemas.microsoft.com/office/powerpoint/2010/main" val="3416496378"/>
              </p:ext>
            </p:ext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2196" name="think-cell Slide" r:id="rId18" imgW="270" imgH="270" progId="TCLayout.ActiveDocument.1">
                  <p:embed/>
                </p:oleObj>
              </mc:Choice>
              <mc:Fallback>
                <p:oleObj name="think-cell Slide" r:id="rId18" imgW="270" imgH="270" progId="TCLayout.ActiveDocument.1">
                  <p:embed/>
                  <p:pic>
                    <p:nvPicPr>
                      <p:cNvPr id="4" name="Object 3" hidden="1"/>
                      <p:cNvPicPr/>
                      <p:nvPr/>
                    </p:nvPicPr>
                    <p:blipFill>
                      <a:blip r:embed="rId19"/>
                      <a:stretch>
                        <a:fillRect/>
                      </a:stretch>
                    </p:blipFill>
                    <p:spPr>
                      <a:xfrm>
                        <a:off x="1721" y="1589"/>
                        <a:ext cx="1719"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026CB40-4C3F-421B-8183-C4443D742B6C}"/>
              </a:ext>
            </a:extLst>
          </p:cNvPr>
          <p:cNvSpPr/>
          <p:nvPr userDrawn="1">
            <p:custDataLst>
              <p:tags r:id="rId17"/>
            </p:custDataLst>
          </p:nvPr>
        </p:nvSpPr>
        <p:spPr>
          <a:xfrm>
            <a:off x="0" y="0"/>
            <a:ext cx="158750" cy="158750"/>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900"/>
              </a:spcBef>
            </a:pPr>
            <a:endParaRPr lang="en-US" sz="2000" b="1" i="0" baseline="0" dirty="0">
              <a:solidFill>
                <a:schemeClr val="bg1"/>
              </a:solidFill>
              <a:latin typeface="Arial" pitchFamily="34" charset="0"/>
              <a:ea typeface="+mj-ea"/>
              <a:cs typeface="Arial" pitchFamily="34" charset="0"/>
              <a:sym typeface="Arial" panose="020B0604020202020204" pitchFamily="34" charset="0"/>
            </a:endParaRPr>
          </a:p>
        </p:txBody>
      </p:sp>
      <p:sp>
        <p:nvSpPr>
          <p:cNvPr id="3" name="Text Placeholder 2"/>
          <p:cNvSpPr>
            <a:spLocks noGrp="1"/>
          </p:cNvSpPr>
          <p:nvPr>
            <p:ph type="body" idx="1"/>
          </p:nvPr>
        </p:nvSpPr>
        <p:spPr>
          <a:xfrm>
            <a:off x="264883" y="1426674"/>
            <a:ext cx="9361170" cy="1338828"/>
          </a:xfrm>
          <a:prstGeom prst="rect">
            <a:avLst/>
          </a:prstGeom>
          <a:noFill/>
          <a:ln w="6350">
            <a:noFill/>
            <a:miter lim="800000"/>
          </a:ln>
        </p:spPr>
        <p:txBody>
          <a:bodyPr vert="horz" lIns="0" tIns="0" rIns="0" bIns="0" rtlCol="0">
            <a:spAutoFit/>
          </a:bodyPr>
          <a:lstStyle/>
          <a:p>
            <a:pPr lvl="0"/>
            <a:r>
              <a:rPr lang="en-US"/>
              <a:t>Text on first level here</a:t>
            </a:r>
          </a:p>
          <a:p>
            <a:pPr lvl="1"/>
            <a:r>
              <a:rPr lang="en-US"/>
              <a:t>Second level</a:t>
            </a:r>
          </a:p>
          <a:p>
            <a:pPr lvl="2"/>
            <a:r>
              <a:rPr lang="en-US"/>
              <a:t>Third level</a:t>
            </a:r>
          </a:p>
          <a:p>
            <a:pPr lvl="3"/>
            <a:r>
              <a:rPr lang="en-US"/>
              <a:t>Fourth level</a:t>
            </a:r>
          </a:p>
          <a:p>
            <a:pPr lvl="4"/>
            <a:r>
              <a:rPr lang="en-US"/>
              <a:t>Fifth level</a:t>
            </a:r>
          </a:p>
        </p:txBody>
      </p:sp>
      <p:sp>
        <p:nvSpPr>
          <p:cNvPr id="15" name="TextBox 14"/>
          <p:cNvSpPr txBox="1"/>
          <p:nvPr/>
        </p:nvSpPr>
        <p:spPr>
          <a:xfrm>
            <a:off x="9362051" y="6594952"/>
            <a:ext cx="287274" cy="138499"/>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pPr algn="r"/>
              <a:t>‹#›</a:t>
            </a:fld>
            <a:endParaRPr lang="en-US" sz="900" dirty="0">
              <a:solidFill>
                <a:srgbClr val="ADABA1"/>
              </a:solidFill>
            </a:endParaRPr>
          </a:p>
        </p:txBody>
      </p:sp>
      <p:cxnSp>
        <p:nvCxnSpPr>
          <p:cNvPr id="10" name="Straight Connector 9"/>
          <p:cNvCxnSpPr>
            <a:cxnSpLocks/>
          </p:cNvCxnSpPr>
          <p:nvPr userDrawn="1"/>
        </p:nvCxnSpPr>
        <p:spPr>
          <a:xfrm flipV="1">
            <a:off x="122663" y="204992"/>
            <a:ext cx="9634654" cy="0"/>
          </a:xfrm>
          <a:prstGeom prst="line">
            <a:avLst/>
          </a:prstGeom>
          <a:noFill/>
          <a:ln w="22225" cap="flat" cmpd="sng" algn="ctr">
            <a:solidFill>
              <a:srgbClr val="35477A"/>
            </a:solidFill>
            <a:prstDash val="solid"/>
          </a:ln>
          <a:effectLst>
            <a:outerShdw blurRad="50800" dist="12700" dir="5280000" rotWithShape="0">
              <a:srgbClr val="000000">
                <a:alpha val="40000"/>
              </a:srgbClr>
            </a:outerShdw>
          </a:effectLst>
        </p:spPr>
      </p:cxnSp>
      <p:sp>
        <p:nvSpPr>
          <p:cNvPr id="12" name="Title Placeholder 2"/>
          <p:cNvSpPr>
            <a:spLocks noGrp="1" noChangeArrowheads="1"/>
          </p:cNvSpPr>
          <p:nvPr>
            <p:ph type="title"/>
          </p:nvPr>
        </p:nvSpPr>
        <p:spPr bwMode="gray">
          <a:xfrm>
            <a:off x="227955" y="237068"/>
            <a:ext cx="94500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lgn="l" defTabSz="883444" rtl="0" eaLnBrk="1" fontAlgn="base" hangingPunct="1">
              <a:spcBef>
                <a:spcPct val="0"/>
              </a:spcBef>
              <a:spcAft>
                <a:spcPct val="0"/>
              </a:spcAft>
              <a:buNone/>
              <a:tabLst>
                <a:tab pos="266286" algn="l"/>
              </a:tabLst>
            </a:pPr>
            <a:r>
              <a:rPr lang="en-US" noProof="0"/>
              <a:t>Click to edit Master title style</a:t>
            </a:r>
          </a:p>
        </p:txBody>
      </p:sp>
    </p:spTree>
    <p:extLst>
      <p:ext uri="{BB962C8B-B14F-4D97-AF65-F5344CB8AC3E}">
        <p14:creationId xmlns:p14="http://schemas.microsoft.com/office/powerpoint/2010/main" val="245264046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9" r:id="rId9"/>
    <p:sldLayoutId id="2147483690" r:id="rId10"/>
    <p:sldLayoutId id="2147483691" r:id="rId11"/>
    <p:sldLayoutId id="2147483765" r:id="rId12"/>
    <p:sldLayoutId id="2147483766" r:id="rId13"/>
  </p:sldLayoutIdLst>
  <p:hf sldNum="0" hdr="0" ftr="0" dt="0"/>
  <p:txStyles>
    <p:titleStyle>
      <a:lvl1pPr marL="0" indent="0" algn="l" defTabSz="914400" rtl="0" eaLnBrk="1" latinLnBrk="0" hangingPunct="1">
        <a:lnSpc>
          <a:spcPct val="90000"/>
        </a:lnSpc>
        <a:spcBef>
          <a:spcPct val="0"/>
        </a:spcBef>
        <a:buNone/>
        <a:defRPr sz="2000" b="1" kern="1200" baseline="0">
          <a:solidFill>
            <a:schemeClr val="tx1"/>
          </a:solidFill>
          <a:latin typeface="Arial" pitchFamily="34" charset="0"/>
          <a:ea typeface="+mj-ea"/>
          <a:cs typeface="Arial" pitchFamily="34" charset="0"/>
        </a:defRPr>
      </a:lvl1pPr>
    </p:titleStyle>
    <p:bodyStyle>
      <a:lvl1pPr marL="180000" indent="-180000" algn="l" defTabSz="914400" rtl="0" eaLnBrk="1" latinLnBrk="0" hangingPunct="1">
        <a:lnSpc>
          <a:spcPct val="90000"/>
        </a:lnSpc>
        <a:spcBef>
          <a:spcPts val="1400"/>
        </a:spcBef>
        <a:buClr>
          <a:schemeClr val="accent1"/>
        </a:buClr>
        <a:buSzPct val="100000"/>
        <a:buFont typeface="Arial" pitchFamily="34" charset="0"/>
        <a:buChar char="■"/>
        <a:defRPr sz="1600" kern="1200">
          <a:solidFill>
            <a:schemeClr val="tx1"/>
          </a:solidFill>
          <a:latin typeface="Arial" pitchFamily="34" charset="0"/>
          <a:ea typeface="+mn-ea"/>
          <a:cs typeface="Arial" pitchFamily="34" charset="0"/>
        </a:defRPr>
      </a:lvl1pPr>
      <a:lvl2pPr marL="310896" indent="-128016" algn="l" defTabSz="914400" rtl="0" eaLnBrk="1" latinLnBrk="0" hangingPunct="1">
        <a:lnSpc>
          <a:spcPct val="90000"/>
        </a:lnSpc>
        <a:spcBef>
          <a:spcPts val="900"/>
        </a:spcBef>
        <a:buClr>
          <a:schemeClr val="accent1"/>
        </a:buClr>
        <a:buFont typeface="Arial" pitchFamily="34" charset="0"/>
        <a:buChar char="•"/>
        <a:defRPr sz="1600" kern="1200">
          <a:solidFill>
            <a:schemeClr val="tx1"/>
          </a:solidFill>
          <a:latin typeface="Arial" pitchFamily="34" charset="0"/>
          <a:ea typeface="+mn-ea"/>
          <a:cs typeface="Arial" pitchFamily="34" charset="0"/>
        </a:defRPr>
      </a:lvl2pPr>
      <a:lvl3pPr marL="489600" indent="-180000" algn="l" defTabSz="914400" rtl="0" eaLnBrk="1" latinLnBrk="0" hangingPunct="1">
        <a:lnSpc>
          <a:spcPct val="90000"/>
        </a:lnSpc>
        <a:spcBef>
          <a:spcPts val="600"/>
        </a:spcBef>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633600" indent="-137160" algn="l" defTabSz="914400" rtl="0" eaLnBrk="1" latinLnBrk="0" hangingPunct="1">
        <a:lnSpc>
          <a:spcPct val="90000"/>
        </a:lnSpc>
        <a:spcBef>
          <a:spcPts val="200"/>
        </a:spcBef>
        <a:buClr>
          <a:schemeClr val="accent1"/>
        </a:buClr>
        <a:buFont typeface="Arial" pitchFamily="34" charset="0"/>
        <a:buChar char="-"/>
        <a:defRPr sz="1600" kern="1200">
          <a:solidFill>
            <a:schemeClr val="tx1"/>
          </a:solidFill>
          <a:latin typeface="Arial" pitchFamily="34" charset="0"/>
          <a:ea typeface="+mn-ea"/>
          <a:cs typeface="Arial" pitchFamily="34" charset="0"/>
        </a:defRPr>
      </a:lvl4pPr>
      <a:lvl5pPr marL="770400" indent="-136800" algn="l" defTabSz="914400" rtl="0" eaLnBrk="1" latinLnBrk="0" hangingPunct="1">
        <a:lnSpc>
          <a:spcPct val="90000"/>
        </a:lnSpc>
        <a:spcBef>
          <a:spcPts val="100"/>
        </a:spcBef>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64542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Lst>
  <p:hf hdr="0" ftr="0" dt="0"/>
  <p:txStyles>
    <p:titleStyle>
      <a:lvl1pPr algn="ctr" defTabSz="990570" rtl="0" eaLnBrk="1" latinLnBrk="0" hangingPunct="1">
        <a:spcBef>
          <a:spcPct val="0"/>
        </a:spcBef>
        <a:buNone/>
        <a:defRPr sz="4767" kern="1200">
          <a:solidFill>
            <a:schemeClr val="tx1"/>
          </a:solidFill>
          <a:latin typeface="+mj-lt"/>
          <a:ea typeface="+mj-ea"/>
          <a:cs typeface="+mj-cs"/>
        </a:defRPr>
      </a:lvl1pPr>
    </p:titleStyle>
    <p:bodyStyle>
      <a:lvl1pPr marL="371464" indent="-371464" algn="l" defTabSz="990570" rtl="0" eaLnBrk="1" latinLnBrk="0" hangingPunct="1">
        <a:spcBef>
          <a:spcPct val="20000"/>
        </a:spcBef>
        <a:buFont typeface="Arial" pitchFamily="34" charset="0"/>
        <a:buChar char="•"/>
        <a:defRPr sz="3467" kern="1200">
          <a:solidFill>
            <a:schemeClr val="tx1"/>
          </a:solidFill>
          <a:latin typeface="+mn-lt"/>
          <a:ea typeface="+mn-ea"/>
          <a:cs typeface="+mn-cs"/>
        </a:defRPr>
      </a:lvl1pPr>
      <a:lvl2pPr marL="804838" indent="-309553" algn="l" defTabSz="990570" rtl="0" eaLnBrk="1" latinLnBrk="0" hangingPunct="1">
        <a:spcBef>
          <a:spcPct val="20000"/>
        </a:spcBef>
        <a:buFont typeface="Arial" pitchFamily="34" charset="0"/>
        <a:buChar char="–"/>
        <a:defRPr sz="3033" kern="1200">
          <a:solidFill>
            <a:schemeClr val="tx1"/>
          </a:solidFill>
          <a:latin typeface="+mn-lt"/>
          <a:ea typeface="+mn-ea"/>
          <a:cs typeface="+mn-cs"/>
        </a:defRPr>
      </a:lvl2pPr>
      <a:lvl3pPr marL="1238212" indent="-247642" algn="l" defTabSz="990570"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33497"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4pPr>
      <a:lvl5pPr marL="222878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p:bodyStyle>
    <p:otherStyle>
      <a:defPPr>
        <a:defRPr lang="en-US"/>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xml"/><Relationship Id="rId7" Type="http://schemas.openxmlformats.org/officeDocument/2006/relationships/image" Target="../media/image7.emf"/><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xml"/><Relationship Id="rId10" Type="http://schemas.openxmlformats.org/officeDocument/2006/relationships/hyperlink" Target="http://crazyalanswampshack.com/blog/why-live-music-promotes-a-better-restaurant-dining-experience-for-everyone/" TargetMode="External"/><Relationship Id="rId4" Type="http://schemas.openxmlformats.org/officeDocument/2006/relationships/slideLayout" Target="../slideLayouts/slideLayout12.xml"/><Relationship Id="rId9" Type="http://schemas.openxmlformats.org/officeDocument/2006/relationships/hyperlink" Target="https://www.cntraveller.com/gallery/live-music-bars-londo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crazyalanswampshack.com/blog/why-live-music-promotes-a-better-restaurant-dining-experience-for-everyone/" TargetMode="External"/><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crazyalanswampshack.com/blog/why-live-music-promotes-a-better-restaurant-dining-experience-for-everyone/"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hyperlink" Target="http://crazyalanswampshack.com/blog/why-live-music-promotes-a-better-restaurant-dining-experience-for-everyone/" TargetMode="External"/><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39.png"/><Relationship Id="rId5" Type="http://schemas.openxmlformats.org/officeDocument/2006/relationships/image" Target="../media/image27.png"/><Relationship Id="rId10" Type="http://schemas.openxmlformats.org/officeDocument/2006/relationships/image" Target="../media/image38.svg"/><Relationship Id="rId4" Type="http://schemas.openxmlformats.org/officeDocument/2006/relationships/image" Target="../media/image26.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hyperlink" Target="https://www.thumbtack.com/p/musician-cost" TargetMode="External"/><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6.xml"/><Relationship Id="rId4" Type="http://schemas.openxmlformats.org/officeDocument/2006/relationships/slideLayout" Target="../slideLayouts/slideLayout18.xml"/><Relationship Id="rId9" Type="http://schemas.openxmlformats.org/officeDocument/2006/relationships/hyperlink" Target="http://crazyalanswampshack.com/blog/why-live-music-promotes-a-better-restaurant-dining-experience-for-everyon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crazyalanswampshack.com/blog/why-live-music-promotes-a-better-restaurant-dining-experience-for-everyone/"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tags" Target="../tags/tag10.xml"/><Relationship Id="rId21" Type="http://schemas.openxmlformats.org/officeDocument/2006/relationships/image" Target="../media/image23.jpeg"/><Relationship Id="rId7" Type="http://schemas.openxmlformats.org/officeDocument/2006/relationships/image" Target="../media/image9.emf"/><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tags" Target="../tags/tag9.xml"/><Relationship Id="rId16" Type="http://schemas.openxmlformats.org/officeDocument/2006/relationships/image" Target="../media/image18.svg"/><Relationship Id="rId20" Type="http://schemas.openxmlformats.org/officeDocument/2006/relationships/image" Target="../media/image22.jpeg"/><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13.png"/><Relationship Id="rId5" Type="http://schemas.openxmlformats.org/officeDocument/2006/relationships/notesSlide" Target="../notesSlides/notesSlide2.xml"/><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jpeg"/><Relationship Id="rId4" Type="http://schemas.openxmlformats.org/officeDocument/2006/relationships/slideLayout" Target="../slideLayouts/slideLayout19.xml"/><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www.sciencedaily.com/releases/2008/07/080718180723.htm" TargetMode="External"/><Relationship Id="rId2" Type="http://schemas.openxmlformats.org/officeDocument/2006/relationships/hyperlink" Target="https://www.sciencedaily.com/releases/2016/07/160728125306.htm" TargetMode="External"/><Relationship Id="rId1" Type="http://schemas.openxmlformats.org/officeDocument/2006/relationships/slideLayout" Target="../slideLayouts/slideLayout18.xml"/><Relationship Id="rId4" Type="http://schemas.openxmlformats.org/officeDocument/2006/relationships/hyperlink" Target="https://restaurant.org/Articles/Operations/How-music-establishes-mood-and-drives-restaurant-p"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8.xml"/><Relationship Id="rId7" Type="http://schemas.openxmlformats.org/officeDocument/2006/relationships/image" Target="../media/image24.png"/><Relationship Id="rId2" Type="http://schemas.openxmlformats.org/officeDocument/2006/relationships/tags" Target="../tags/tag11.xml"/><Relationship Id="rId1" Type="http://schemas.openxmlformats.org/officeDocument/2006/relationships/vmlDrawing" Target="../drawings/vmlDrawing5.vml"/><Relationship Id="rId6" Type="http://schemas.openxmlformats.org/officeDocument/2006/relationships/image" Target="../media/image1.emf"/><Relationship Id="rId11" Type="http://schemas.openxmlformats.org/officeDocument/2006/relationships/image" Target="../media/image28.png"/><Relationship Id="rId5" Type="http://schemas.openxmlformats.org/officeDocument/2006/relationships/oleObject" Target="../embeddings/oleObject5.bin"/><Relationship Id="rId10" Type="http://schemas.openxmlformats.org/officeDocument/2006/relationships/image" Target="../media/image27.png"/><Relationship Id="rId4" Type="http://schemas.openxmlformats.org/officeDocument/2006/relationships/notesSlide" Target="../notesSlides/notesSlide3.xml"/><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hyperlink" Target="https://smallbiztrends.com/2018/06/how-diners-choose-restaurants.html/"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hyperlink" Target="http://crazyalanswampshack.com/blog/why-live-music-promotes-a-better-restaurant-dining-experience-for-everyone/" TargetMode="External"/><Relationship Id="rId5" Type="http://schemas.openxmlformats.org/officeDocument/2006/relationships/hyperlink" Target="https://www.barbusinessowner.com/public/Music-Licensing-for-Bars-and-Restaurants.cfm" TargetMode="External"/><Relationship Id="rId4" Type="http://schemas.openxmlformats.org/officeDocument/2006/relationships/hyperlink" Target="https://www.reviewtrackers.com/blog/yelp-factshee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crazyalanswampshack.com/blog/why-live-music-promotes-a-better-restaurant-dining-experience-for-everyone/" TargetMode="External"/><Relationship Id="rId2" Type="http://schemas.openxmlformats.org/officeDocument/2006/relationships/hyperlink" Target="https://smallbiztrends.com/2018/06/how-diners-choose-restaurants.html" TargetMode="External"/><Relationship Id="rId1" Type="http://schemas.openxmlformats.org/officeDocument/2006/relationships/slideLayout" Target="../slideLayouts/slideLayout18.xml"/><Relationship Id="rId4" Type="http://schemas.openxmlformats.org/officeDocument/2006/relationships/hyperlink" Target="https://www.reviewtrackers.com/blog/yelp-factshe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crazyalanswampshack.com/blog/why-live-music-promotes-a-better-restaurant-dining-experience-for-everyone/" TargetMode="Externa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748" name="think-cell Slide" r:id="rId6" imgW="360" imgH="360" progId="TCLayout.ActiveDocument.1">
                  <p:embed/>
                </p:oleObj>
              </mc:Choice>
              <mc:Fallback>
                <p:oleObj name="think-cell Slide" r:id="rId6" imgW="360" imgH="360"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5034EF6-CBEC-4505-B9D4-B36DCD299430}"/>
              </a:ext>
            </a:extLst>
          </p:cNvPr>
          <p:cNvSpPr/>
          <p:nvPr>
            <p:custDataLst>
              <p:tags r:id="rId3"/>
            </p:custDataLst>
          </p:nvPr>
        </p:nvSpPr>
        <p:spPr>
          <a:xfrm>
            <a:off x="0" y="0"/>
            <a:ext cx="158750" cy="158750"/>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ts val="900"/>
              </a:spcBef>
            </a:pPr>
            <a:endParaRPr lang="en-US" sz="2900" b="1" i="1" dirty="0">
              <a:solidFill>
                <a:schemeClr val="bg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14" name="Text Placeholder 13"/>
          <p:cNvSpPr>
            <a:spLocks noGrp="1"/>
          </p:cNvSpPr>
          <p:nvPr>
            <p:ph type="body" sz="quarter" idx="4294967295"/>
          </p:nvPr>
        </p:nvSpPr>
        <p:spPr bwMode="gray">
          <a:xfrm>
            <a:off x="625800" y="6228197"/>
            <a:ext cx="3967917" cy="221599"/>
          </a:xfrm>
        </p:spPr>
        <p:txBody>
          <a:bodyPr/>
          <a:lstStyle/>
          <a:p>
            <a:pPr marL="0" indent="0">
              <a:buNone/>
            </a:pPr>
            <a:r>
              <a:rPr lang="en-US" dirty="0"/>
              <a:t>3</a:t>
            </a:r>
            <a:r>
              <a:rPr lang="en-US" baseline="30000" dirty="0"/>
              <a:t>rd</a:t>
            </a:r>
            <a:r>
              <a:rPr lang="en-US" dirty="0"/>
              <a:t> December 2019</a:t>
            </a:r>
          </a:p>
        </p:txBody>
      </p:sp>
      <p:sp>
        <p:nvSpPr>
          <p:cNvPr id="7" name="Title 6"/>
          <p:cNvSpPr>
            <a:spLocks noGrp="1"/>
          </p:cNvSpPr>
          <p:nvPr>
            <p:ph type="ctrTitle"/>
          </p:nvPr>
        </p:nvSpPr>
        <p:spPr bwMode="gray">
          <a:xfrm>
            <a:off x="102870" y="4668633"/>
            <a:ext cx="9471660" cy="1188638"/>
          </a:xfrm>
        </p:spPr>
        <p:txBody>
          <a:bodyPr>
            <a:normAutofit/>
          </a:bodyPr>
          <a:lstStyle/>
          <a:p>
            <a:pPr algn="ctr"/>
            <a:r>
              <a:rPr lang="en-US" dirty="0"/>
              <a:t>Impact of Live Music in </a:t>
            </a:r>
            <a:br>
              <a:rPr lang="en-US" dirty="0"/>
            </a:br>
            <a:r>
              <a:rPr lang="en-US" dirty="0"/>
              <a:t>New York Bars</a:t>
            </a:r>
            <a:endParaRPr lang="en-US" i="1" dirty="0"/>
          </a:p>
        </p:txBody>
      </p:sp>
      <p:pic>
        <p:nvPicPr>
          <p:cNvPr id="4" name="Picture 3">
            <a:extLst>
              <a:ext uri="{FF2B5EF4-FFF2-40B4-BE49-F238E27FC236}">
                <a16:creationId xmlns:a16="http://schemas.microsoft.com/office/drawing/2014/main" id="{EFA34100-E76F-3142-B13E-6D89667F3E3B}"/>
              </a:ext>
            </a:extLst>
          </p:cNvPr>
          <p:cNvPicPr>
            <a:picLocks noChangeAspect="1"/>
          </p:cNvPicPr>
          <p:nvPr/>
        </p:nvPicPr>
        <p:blipFill>
          <a:blip r:embed="rId8"/>
          <a:stretch>
            <a:fillRect/>
          </a:stretch>
        </p:blipFill>
        <p:spPr>
          <a:xfrm>
            <a:off x="1" y="0"/>
            <a:ext cx="9905999" cy="4558748"/>
          </a:xfrm>
          <a:prstGeom prst="rect">
            <a:avLst/>
          </a:prstGeom>
        </p:spPr>
      </p:pic>
      <p:sp>
        <p:nvSpPr>
          <p:cNvPr id="8" name="TextBox 7">
            <a:extLst>
              <a:ext uri="{FF2B5EF4-FFF2-40B4-BE49-F238E27FC236}">
                <a16:creationId xmlns:a16="http://schemas.microsoft.com/office/drawing/2014/main" id="{51F8AF33-574D-5440-B82B-DDB4462A3E69}"/>
              </a:ext>
            </a:extLst>
          </p:cNvPr>
          <p:cNvSpPr txBox="1"/>
          <p:nvPr/>
        </p:nvSpPr>
        <p:spPr>
          <a:xfrm>
            <a:off x="326766" y="6464991"/>
            <a:ext cx="6400800" cy="368300"/>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r>
              <a:rPr lang="en-US" sz="800" dirty="0">
                <a:hlinkClick r:id="rId9"/>
              </a:rPr>
              <a:t>https://www.cntraveller.com/gallery/live-music-bars-london</a:t>
            </a:r>
            <a:r>
              <a:rPr lang="en-US" sz="800" dirty="0">
                <a:hlinkClick r:id="rId10"/>
              </a:rPr>
              <a:t>/</a:t>
            </a:r>
            <a:endParaRPr lang="en-US" sz="600" dirty="0">
              <a:latin typeface="Arial" panose="020B0604020202020204" pitchFamily="34" charset="0"/>
            </a:endParaRPr>
          </a:p>
        </p:txBody>
      </p:sp>
    </p:spTree>
    <p:extLst>
      <p:ext uri="{BB962C8B-B14F-4D97-AF65-F5344CB8AC3E}">
        <p14:creationId xmlns:p14="http://schemas.microsoft.com/office/powerpoint/2010/main" val="3994501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6F5D4D-C886-4C41-A497-858F1009FD54}"/>
              </a:ext>
            </a:extLst>
          </p:cNvPr>
          <p:cNvSpPr>
            <a:spLocks noGrp="1"/>
          </p:cNvSpPr>
          <p:nvPr>
            <p:ph type="body" sz="quarter" idx="20"/>
          </p:nvPr>
        </p:nvSpPr>
        <p:spPr/>
        <p:txBody>
          <a:bodyPr/>
          <a:lstStyle/>
          <a:p>
            <a:r>
              <a:rPr lang="en-US" dirty="0"/>
              <a:t>Business Interpretations - II</a:t>
            </a:r>
          </a:p>
          <a:p>
            <a:endParaRPr lang="en-US" dirty="0"/>
          </a:p>
        </p:txBody>
      </p:sp>
      <p:grpSp>
        <p:nvGrpSpPr>
          <p:cNvPr id="3" name="Group 2">
            <a:extLst>
              <a:ext uri="{FF2B5EF4-FFF2-40B4-BE49-F238E27FC236}">
                <a16:creationId xmlns:a16="http://schemas.microsoft.com/office/drawing/2014/main" id="{645251B9-C336-4AB9-8D1C-6EF3B3560FDB}"/>
              </a:ext>
            </a:extLst>
          </p:cNvPr>
          <p:cNvGrpSpPr/>
          <p:nvPr/>
        </p:nvGrpSpPr>
        <p:grpSpPr>
          <a:xfrm>
            <a:off x="292608" y="1795670"/>
            <a:ext cx="9467677" cy="291841"/>
            <a:chOff x="272640" y="2228050"/>
            <a:chExt cx="9467677" cy="291841"/>
          </a:xfrm>
        </p:grpSpPr>
        <p:sp>
          <p:nvSpPr>
            <p:cNvPr id="4" name="TextBox 3">
              <a:extLst>
                <a:ext uri="{FF2B5EF4-FFF2-40B4-BE49-F238E27FC236}">
                  <a16:creationId xmlns:a16="http://schemas.microsoft.com/office/drawing/2014/main" id="{C2056E0E-688E-B342-8A08-F94BE86FB2C1}"/>
                </a:ext>
              </a:extLst>
            </p:cNvPr>
            <p:cNvSpPr txBox="1"/>
            <p:nvPr/>
          </p:nvSpPr>
          <p:spPr>
            <a:xfrm>
              <a:off x="272640" y="2242892"/>
              <a:ext cx="1396216"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Equation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F714DC-4EA1-BE4F-A4C9-5EB629DA5339}"/>
                    </a:ext>
                  </a:extLst>
                </p:cNvPr>
                <p:cNvSpPr txBox="1"/>
                <p:nvPr/>
              </p:nvSpPr>
              <p:spPr>
                <a:xfrm>
                  <a:off x="2305333" y="2228050"/>
                  <a:ext cx="7434984" cy="270074"/>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14:m>
                    <m:oMathPara xmlns:m="http://schemas.openxmlformats.org/officeDocument/2006/math">
                      <m:oMathParaPr>
                        <m:jc m:val="centerGroup"/>
                      </m:oMathParaPr>
                      <m:oMath xmlns:m="http://schemas.openxmlformats.org/officeDocument/2006/math">
                        <m:r>
                          <a:rPr lang="en-US" sz="1950" b="0" i="1" smtClean="0">
                            <a:latin typeface="Cambria Math" panose="02040503050406030204" pitchFamily="18" charset="0"/>
                          </a:rPr>
                          <m:t>𝐴𝑣𝑒𝑟𝑎𝑔𝑒</m:t>
                        </m:r>
                        <m:r>
                          <a:rPr lang="en-US" sz="1950" b="0" i="1" smtClean="0">
                            <a:latin typeface="Cambria Math" panose="02040503050406030204" pitchFamily="18" charset="0"/>
                          </a:rPr>
                          <m:t> </m:t>
                        </m:r>
                        <m:r>
                          <a:rPr lang="en-US" sz="1950" b="0" i="1" smtClean="0">
                            <a:latin typeface="Cambria Math" panose="02040503050406030204" pitchFamily="18" charset="0"/>
                          </a:rPr>
                          <m:t>𝑆𝑒𝑛𝑡𝑖𝑚𝑒𝑛𝑡</m:t>
                        </m:r>
                        <m:r>
                          <a:rPr lang="en-US" sz="1950" b="0" i="1" smtClean="0">
                            <a:latin typeface="Cambria Math" panose="02040503050406030204" pitchFamily="18" charset="0"/>
                          </a:rPr>
                          <m:t> </m:t>
                        </m:r>
                        <m:r>
                          <a:rPr lang="en-US" sz="1950" b="0" i="1" smtClean="0">
                            <a:latin typeface="Cambria Math" panose="02040503050406030204" pitchFamily="18" charset="0"/>
                          </a:rPr>
                          <m:t>𝑆𝑐𝑜𝑟𝑒</m:t>
                        </m:r>
                        <m:r>
                          <a:rPr lang="en-US" sz="1950" b="0" i="1" smtClean="0">
                            <a:latin typeface="Cambria Math" panose="02040503050406030204" pitchFamily="18" charset="0"/>
                          </a:rPr>
                          <m:t>=0.224711+0.048535∗(</m:t>
                        </m:r>
                        <m:r>
                          <a:rPr lang="en-US" sz="1950" b="0" i="1" smtClean="0">
                            <a:latin typeface="Cambria Math" panose="02040503050406030204" pitchFamily="18" charset="0"/>
                          </a:rPr>
                          <m:t>𝐷𝑢𝑚𝑚𝑦</m:t>
                        </m:r>
                        <m:r>
                          <a:rPr lang="en-US" sz="1950" b="0" i="1" smtClean="0">
                            <a:latin typeface="Cambria Math" panose="02040503050406030204" pitchFamily="18" charset="0"/>
                          </a:rPr>
                          <m:t> </m:t>
                        </m:r>
                        <m:r>
                          <a:rPr lang="en-US" sz="1950" b="0" i="1" smtClean="0">
                            <a:latin typeface="Cambria Math" panose="02040503050406030204" pitchFamily="18" charset="0"/>
                          </a:rPr>
                          <m:t>𝐿𝑖𝑣𝑒</m:t>
                        </m:r>
                        <m:r>
                          <a:rPr lang="en-US" sz="1950" b="0" i="1" smtClean="0">
                            <a:latin typeface="Cambria Math" panose="02040503050406030204" pitchFamily="18" charset="0"/>
                          </a:rPr>
                          <m:t>)</m:t>
                        </m:r>
                      </m:oMath>
                    </m:oMathPara>
                  </a14:m>
                  <a:endParaRPr lang="en-US" sz="1950" dirty="0">
                    <a:latin typeface="Arial "/>
                  </a:endParaRPr>
                </a:p>
              </p:txBody>
            </p:sp>
          </mc:Choice>
          <mc:Fallback xmlns="">
            <p:sp>
              <p:nvSpPr>
                <p:cNvPr id="5" name="TextBox 4">
                  <a:extLst>
                    <a:ext uri="{FF2B5EF4-FFF2-40B4-BE49-F238E27FC236}">
                      <a16:creationId xmlns:a16="http://schemas.microsoft.com/office/drawing/2014/main" id="{47F714DC-4EA1-BE4F-A4C9-5EB629DA5339}"/>
                    </a:ext>
                  </a:extLst>
                </p:cNvPr>
                <p:cNvSpPr txBox="1">
                  <a:spLocks noRot="1" noChangeAspect="1" noMove="1" noResize="1" noEditPoints="1" noAdjustHandles="1" noChangeArrowheads="1" noChangeShapeType="1" noTextEdit="1"/>
                </p:cNvSpPr>
                <p:nvPr/>
              </p:nvSpPr>
              <p:spPr>
                <a:xfrm>
                  <a:off x="2305333" y="2228050"/>
                  <a:ext cx="7434984" cy="270074"/>
                </a:xfrm>
                <a:prstGeom prst="rect">
                  <a:avLst/>
                </a:prstGeom>
                <a:blipFill>
                  <a:blip r:embed="rId2"/>
                  <a:stretch>
                    <a:fillRect l="-341" t="-13043" r="-511" b="-43478"/>
                  </a:stretch>
                </a:blipFill>
                <a:ln w="6350" cap="flat">
                  <a:noFill/>
                  <a:miter lim="800000"/>
                </a:ln>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0DCA608E-4741-4446-8A14-CCB7B9ABFD44}"/>
              </a:ext>
            </a:extLst>
          </p:cNvPr>
          <p:cNvGrpSpPr/>
          <p:nvPr/>
        </p:nvGrpSpPr>
        <p:grpSpPr>
          <a:xfrm>
            <a:off x="137160" y="3831336"/>
            <a:ext cx="9254793" cy="1129540"/>
            <a:chOff x="109596" y="3593306"/>
            <a:chExt cx="9254793" cy="1129540"/>
          </a:xfrm>
        </p:grpSpPr>
        <p:sp>
          <p:nvSpPr>
            <p:cNvPr id="6" name="TextBox 5">
              <a:extLst>
                <a:ext uri="{FF2B5EF4-FFF2-40B4-BE49-F238E27FC236}">
                  <a16:creationId xmlns:a16="http://schemas.microsoft.com/office/drawing/2014/main" id="{12E38652-DF9E-C242-9565-F80251C4F6AE}"/>
                </a:ext>
              </a:extLst>
            </p:cNvPr>
            <p:cNvSpPr txBox="1"/>
            <p:nvPr/>
          </p:nvSpPr>
          <p:spPr>
            <a:xfrm>
              <a:off x="109596" y="3593306"/>
              <a:ext cx="3406140" cy="1129540"/>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3600" dirty="0">
                  <a:solidFill>
                    <a:srgbClr val="FEC003"/>
                  </a:solidFill>
                  <a:latin typeface="Arial "/>
                </a:rPr>
                <a:t>95% </a:t>
              </a:r>
            </a:p>
            <a:p>
              <a:pPr algn="ctr">
                <a:lnSpc>
                  <a:spcPct val="90000"/>
                </a:lnSpc>
                <a:spcBef>
                  <a:spcPts val="600"/>
                </a:spcBef>
                <a:buClr>
                  <a:schemeClr val="bg2"/>
                </a:buClr>
              </a:pPr>
              <a:r>
                <a:rPr lang="en-US" sz="2000" dirty="0">
                  <a:latin typeface="Arial "/>
                </a:rPr>
                <a:t>Confident about significance of Dummy Live </a:t>
              </a:r>
            </a:p>
          </p:txBody>
        </p:sp>
        <p:sp>
          <p:nvSpPr>
            <p:cNvPr id="7" name="TextBox 6">
              <a:extLst>
                <a:ext uri="{FF2B5EF4-FFF2-40B4-BE49-F238E27FC236}">
                  <a16:creationId xmlns:a16="http://schemas.microsoft.com/office/drawing/2014/main" id="{90CFFB46-D7ED-FA47-B600-FFF85EE7970C}"/>
                </a:ext>
              </a:extLst>
            </p:cNvPr>
            <p:cNvSpPr txBox="1"/>
            <p:nvPr/>
          </p:nvSpPr>
          <p:spPr>
            <a:xfrm>
              <a:off x="3867691" y="3842605"/>
              <a:ext cx="5496698" cy="630942"/>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dirty="0">
                  <a:solidFill>
                    <a:schemeClr val="bg1">
                      <a:lumMod val="65000"/>
                    </a:schemeClr>
                  </a:solidFill>
                  <a:latin typeface="Arial "/>
                </a:rPr>
                <a:t>Live Music Bars tend to have </a:t>
              </a:r>
              <a:r>
                <a:rPr lang="en-US" sz="2000" b="1" dirty="0">
                  <a:solidFill>
                    <a:srgbClr val="014884"/>
                  </a:solidFill>
                  <a:latin typeface="Arial "/>
                </a:rPr>
                <a:t>higher average </a:t>
              </a:r>
            </a:p>
            <a:p>
              <a:pPr>
                <a:lnSpc>
                  <a:spcPct val="90000"/>
                </a:lnSpc>
                <a:spcBef>
                  <a:spcPts val="600"/>
                </a:spcBef>
                <a:buClr>
                  <a:schemeClr val="bg2"/>
                </a:buClr>
              </a:pPr>
              <a:r>
                <a:rPr lang="en-US" sz="2000" b="1" dirty="0">
                  <a:solidFill>
                    <a:srgbClr val="014884"/>
                  </a:solidFill>
                  <a:latin typeface="Arial "/>
                </a:rPr>
                <a:t>sentiments</a:t>
              </a:r>
              <a:r>
                <a:rPr lang="en-US" sz="2000" dirty="0">
                  <a:solidFill>
                    <a:schemeClr val="bg1">
                      <a:lumMod val="65000"/>
                    </a:schemeClr>
                  </a:solidFill>
                  <a:latin typeface="Arial "/>
                </a:rPr>
                <a:t> compared to bars with no live music</a:t>
              </a:r>
            </a:p>
          </p:txBody>
        </p:sp>
      </p:grpSp>
      <p:sp>
        <p:nvSpPr>
          <p:cNvPr id="11" name="TextBox 10">
            <a:extLst>
              <a:ext uri="{FF2B5EF4-FFF2-40B4-BE49-F238E27FC236}">
                <a16:creationId xmlns:a16="http://schemas.microsoft.com/office/drawing/2014/main" id="{455F5C5D-690A-3142-9813-681293A456E2}"/>
              </a:ext>
            </a:extLst>
          </p:cNvPr>
          <p:cNvSpPr txBox="1"/>
          <p:nvPr/>
        </p:nvSpPr>
        <p:spPr>
          <a:xfrm>
            <a:off x="109596" y="6489700"/>
            <a:ext cx="6400800" cy="368300"/>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r>
              <a:rPr lang="en-US" sz="800" dirty="0">
                <a:hlinkClick r:id="rId3"/>
              </a:rPr>
              <a:t>http://crazyalanswampshack.com/blog/why-live-music-promotes-a-better-restaurant-dining-experience-for-everyone/</a:t>
            </a:r>
            <a:endParaRPr lang="en-US" sz="600" dirty="0">
              <a:latin typeface="Arial" panose="020B0604020202020204" pitchFamily="34" charset="0"/>
            </a:endParaRPr>
          </a:p>
        </p:txBody>
      </p:sp>
      <p:sp>
        <p:nvSpPr>
          <p:cNvPr id="18" name="TextBox 17">
            <a:extLst>
              <a:ext uri="{FF2B5EF4-FFF2-40B4-BE49-F238E27FC236}">
                <a16:creationId xmlns:a16="http://schemas.microsoft.com/office/drawing/2014/main" id="{2C69599D-CA6F-FD4D-B943-7FF2337AFB69}"/>
              </a:ext>
            </a:extLst>
          </p:cNvPr>
          <p:cNvSpPr txBox="1"/>
          <p:nvPr/>
        </p:nvSpPr>
        <p:spPr>
          <a:xfrm>
            <a:off x="292608" y="1197864"/>
            <a:ext cx="9555501"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Business Query:   </a:t>
            </a:r>
            <a:r>
              <a:rPr lang="en-US" sz="2000" dirty="0">
                <a:latin typeface="Arial "/>
              </a:rPr>
              <a:t>Does presence of live music has impact on consumer sentiment?</a:t>
            </a:r>
          </a:p>
        </p:txBody>
      </p:sp>
      <p:graphicFrame>
        <p:nvGraphicFramePr>
          <p:cNvPr id="20" name="Table 7">
            <a:extLst>
              <a:ext uri="{FF2B5EF4-FFF2-40B4-BE49-F238E27FC236}">
                <a16:creationId xmlns:a16="http://schemas.microsoft.com/office/drawing/2014/main" id="{022456AB-E708-F649-AE7A-15FB3450E9F2}"/>
              </a:ext>
            </a:extLst>
          </p:cNvPr>
          <p:cNvGraphicFramePr>
            <a:graphicFrameLocks noGrp="1"/>
          </p:cNvGraphicFramePr>
          <p:nvPr>
            <p:extLst>
              <p:ext uri="{D42A27DB-BD31-4B8C-83A1-F6EECF244321}">
                <p14:modId xmlns:p14="http://schemas.microsoft.com/office/powerpoint/2010/main" val="2121323878"/>
              </p:ext>
            </p:extLst>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21" name="Rectangle 20">
            <a:extLst>
              <a:ext uri="{FF2B5EF4-FFF2-40B4-BE49-F238E27FC236}">
                <a16:creationId xmlns:a16="http://schemas.microsoft.com/office/drawing/2014/main" id="{F835AF9D-FEC3-8E42-BD0E-CDBFF708A719}"/>
              </a:ext>
            </a:extLst>
          </p:cNvPr>
          <p:cNvSpPr/>
          <p:nvPr/>
        </p:nvSpPr>
        <p:spPr>
          <a:xfrm>
            <a:off x="6070341" y="6163546"/>
            <a:ext cx="3835659"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22" name="Rectangle 21">
            <a:extLst>
              <a:ext uri="{FF2B5EF4-FFF2-40B4-BE49-F238E27FC236}">
                <a16:creationId xmlns:a16="http://schemas.microsoft.com/office/drawing/2014/main" id="{4068A286-CE27-F844-B2F1-732A4439BAC1}"/>
              </a:ext>
            </a:extLst>
          </p:cNvPr>
          <p:cNvSpPr/>
          <p:nvPr/>
        </p:nvSpPr>
        <p:spPr>
          <a:xfrm>
            <a:off x="158196" y="6178789"/>
            <a:ext cx="3959352"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14" name="Left Brace 13">
            <a:extLst>
              <a:ext uri="{FF2B5EF4-FFF2-40B4-BE49-F238E27FC236}">
                <a16:creationId xmlns:a16="http://schemas.microsoft.com/office/drawing/2014/main" id="{15A8CCFA-D7D4-4A64-B01A-ABA3F8BF136C}"/>
              </a:ext>
            </a:extLst>
          </p:cNvPr>
          <p:cNvSpPr/>
          <p:nvPr/>
        </p:nvSpPr>
        <p:spPr>
          <a:xfrm>
            <a:off x="3582180" y="2490513"/>
            <a:ext cx="155448" cy="914400"/>
          </a:xfrm>
          <a:prstGeom prst="leftBrace">
            <a:avLst/>
          </a:prstGeom>
          <a:ln w="6350" cap="flat">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FE070C-5282-4515-AE90-3951381FBFE1}"/>
              </a:ext>
            </a:extLst>
          </p:cNvPr>
          <p:cNvSpPr/>
          <p:nvPr/>
        </p:nvSpPr>
        <p:spPr>
          <a:xfrm>
            <a:off x="2050992" y="2732364"/>
            <a:ext cx="1531188" cy="369332"/>
          </a:xfrm>
          <a:prstGeom prst="rect">
            <a:avLst/>
          </a:prstGeom>
        </p:spPr>
        <p:txBody>
          <a:bodyPr wrap="none">
            <a:spAutoFit/>
          </a:bodyPr>
          <a:lstStyle/>
          <a:p>
            <a:r>
              <a:rPr lang="en-US" dirty="0">
                <a:latin typeface="Arial "/>
              </a:rPr>
              <a:t>Dummy Live </a:t>
            </a:r>
            <a:endParaRPr lang="en-US" dirty="0"/>
          </a:p>
        </p:txBody>
      </p:sp>
      <p:sp>
        <p:nvSpPr>
          <p:cNvPr id="16" name="Rectangle 15">
            <a:extLst>
              <a:ext uri="{FF2B5EF4-FFF2-40B4-BE49-F238E27FC236}">
                <a16:creationId xmlns:a16="http://schemas.microsoft.com/office/drawing/2014/main" id="{88514224-D899-4C8D-9060-B91CB61B5AF9}"/>
              </a:ext>
            </a:extLst>
          </p:cNvPr>
          <p:cNvSpPr/>
          <p:nvPr/>
        </p:nvSpPr>
        <p:spPr>
          <a:xfrm>
            <a:off x="3753016" y="2305847"/>
            <a:ext cx="3031599" cy="369332"/>
          </a:xfrm>
          <a:prstGeom prst="rect">
            <a:avLst/>
          </a:prstGeom>
        </p:spPr>
        <p:txBody>
          <a:bodyPr wrap="none">
            <a:spAutoFit/>
          </a:bodyPr>
          <a:lstStyle/>
          <a:p>
            <a:r>
              <a:rPr lang="en-US" dirty="0">
                <a:latin typeface="Arial "/>
              </a:rPr>
              <a:t>1 : If the Bar has Live music</a:t>
            </a:r>
            <a:endParaRPr lang="en-US" dirty="0"/>
          </a:p>
        </p:txBody>
      </p:sp>
      <p:sp>
        <p:nvSpPr>
          <p:cNvPr id="17" name="Rectangle 16">
            <a:extLst>
              <a:ext uri="{FF2B5EF4-FFF2-40B4-BE49-F238E27FC236}">
                <a16:creationId xmlns:a16="http://schemas.microsoft.com/office/drawing/2014/main" id="{0F8CC60C-4129-44A9-9EBE-D79A3D424E0B}"/>
              </a:ext>
            </a:extLst>
          </p:cNvPr>
          <p:cNvSpPr/>
          <p:nvPr/>
        </p:nvSpPr>
        <p:spPr>
          <a:xfrm>
            <a:off x="3753016" y="3195328"/>
            <a:ext cx="3967753" cy="369332"/>
          </a:xfrm>
          <a:prstGeom prst="rect">
            <a:avLst/>
          </a:prstGeom>
        </p:spPr>
        <p:txBody>
          <a:bodyPr wrap="none">
            <a:spAutoFit/>
          </a:bodyPr>
          <a:lstStyle/>
          <a:p>
            <a:r>
              <a:rPr lang="en-US" dirty="0">
                <a:latin typeface="Arial "/>
              </a:rPr>
              <a:t>0 : If the Bar doesn’t have Live music</a:t>
            </a:r>
            <a:endParaRPr lang="en-US" dirty="0"/>
          </a:p>
        </p:txBody>
      </p:sp>
    </p:spTree>
    <p:extLst>
      <p:ext uri="{BB962C8B-B14F-4D97-AF65-F5344CB8AC3E}">
        <p14:creationId xmlns:p14="http://schemas.microsoft.com/office/powerpoint/2010/main" val="17801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animBg="1"/>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6F5D4D-C886-4C41-A497-858F1009FD54}"/>
              </a:ext>
            </a:extLst>
          </p:cNvPr>
          <p:cNvSpPr>
            <a:spLocks noGrp="1"/>
          </p:cNvSpPr>
          <p:nvPr>
            <p:ph type="body" sz="quarter" idx="20"/>
          </p:nvPr>
        </p:nvSpPr>
        <p:spPr/>
        <p:txBody>
          <a:bodyPr/>
          <a:lstStyle/>
          <a:p>
            <a:r>
              <a:rPr lang="en-US" dirty="0"/>
              <a:t>Business Interpretations - III</a:t>
            </a:r>
          </a:p>
          <a:p>
            <a:endParaRPr lang="en-US" dirty="0"/>
          </a:p>
        </p:txBody>
      </p:sp>
      <p:sp>
        <p:nvSpPr>
          <p:cNvPr id="11" name="TextBox 10">
            <a:extLst>
              <a:ext uri="{FF2B5EF4-FFF2-40B4-BE49-F238E27FC236}">
                <a16:creationId xmlns:a16="http://schemas.microsoft.com/office/drawing/2014/main" id="{455F5C5D-690A-3142-9813-681293A456E2}"/>
              </a:ext>
            </a:extLst>
          </p:cNvPr>
          <p:cNvSpPr txBox="1"/>
          <p:nvPr/>
        </p:nvSpPr>
        <p:spPr>
          <a:xfrm>
            <a:off x="109596" y="6489700"/>
            <a:ext cx="6400800" cy="368300"/>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r>
              <a:rPr lang="en-US" sz="800" dirty="0">
                <a:hlinkClick r:id="rId2"/>
              </a:rPr>
              <a:t>http://crazyalanswampshack.com/blog/why-live-music-promotes-a-better-restaurant-dining-experience-for-everyone/</a:t>
            </a:r>
            <a:endParaRPr lang="en-US" sz="600" dirty="0">
              <a:latin typeface="Arial" panose="020B0604020202020204" pitchFamily="34" charset="0"/>
            </a:endParaRPr>
          </a:p>
        </p:txBody>
      </p:sp>
      <p:grpSp>
        <p:nvGrpSpPr>
          <p:cNvPr id="3" name="Group 2">
            <a:extLst>
              <a:ext uri="{FF2B5EF4-FFF2-40B4-BE49-F238E27FC236}">
                <a16:creationId xmlns:a16="http://schemas.microsoft.com/office/drawing/2014/main" id="{839D891A-9C97-48C3-9399-C168C7465479}"/>
              </a:ext>
            </a:extLst>
          </p:cNvPr>
          <p:cNvGrpSpPr/>
          <p:nvPr/>
        </p:nvGrpSpPr>
        <p:grpSpPr>
          <a:xfrm>
            <a:off x="292608" y="1785698"/>
            <a:ext cx="8558575" cy="301813"/>
            <a:chOff x="272640" y="2302924"/>
            <a:chExt cx="8558575" cy="301813"/>
          </a:xfrm>
        </p:grpSpPr>
        <p:sp>
          <p:nvSpPr>
            <p:cNvPr id="14" name="TextBox 13">
              <a:extLst>
                <a:ext uri="{FF2B5EF4-FFF2-40B4-BE49-F238E27FC236}">
                  <a16:creationId xmlns:a16="http://schemas.microsoft.com/office/drawing/2014/main" id="{E6C66894-40B5-7746-B9EE-338B414349B4}"/>
                </a:ext>
              </a:extLst>
            </p:cNvPr>
            <p:cNvSpPr txBox="1"/>
            <p:nvPr/>
          </p:nvSpPr>
          <p:spPr>
            <a:xfrm>
              <a:off x="272640" y="2327738"/>
              <a:ext cx="1396216"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Equation 3:</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1A91553-8C1F-E341-906B-65E2B2FCF60D}"/>
                    </a:ext>
                  </a:extLst>
                </p:cNvPr>
                <p:cNvSpPr txBox="1"/>
                <p:nvPr/>
              </p:nvSpPr>
              <p:spPr>
                <a:xfrm>
                  <a:off x="2398620" y="2302924"/>
                  <a:ext cx="6432595"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𝑅𝑒𝑣𝑖𝑒𝑤𝑠</m:t>
                        </m:r>
                        <m:r>
                          <a:rPr lang="en-US" sz="2000" b="0" i="1" smtClean="0">
                            <a:latin typeface="Cambria Math" panose="02040503050406030204" pitchFamily="18" charset="0"/>
                          </a:rPr>
                          <m:t>=217.50+271.34∗(</m:t>
                        </m:r>
                        <m:r>
                          <a:rPr lang="en-US" sz="2000" b="0" i="1" smtClean="0">
                            <a:latin typeface="Cambria Math" panose="02040503050406030204" pitchFamily="18" charset="0"/>
                          </a:rPr>
                          <m:t>𝐷𝑢𝑚𝑚𝑦</m:t>
                        </m:r>
                        <m:r>
                          <a:rPr lang="en-US" sz="2000" b="0" i="1" smtClean="0">
                            <a:latin typeface="Cambria Math" panose="02040503050406030204" pitchFamily="18" charset="0"/>
                          </a:rPr>
                          <m:t> </m:t>
                        </m:r>
                        <m:r>
                          <a:rPr lang="en-US" sz="2000" b="0" i="1" smtClean="0">
                            <a:latin typeface="Cambria Math" panose="02040503050406030204" pitchFamily="18" charset="0"/>
                          </a:rPr>
                          <m:t>𝐿𝑖𝑣𝑒</m:t>
                        </m:r>
                        <m:r>
                          <a:rPr lang="en-US" sz="2000" b="0" i="1" smtClean="0">
                            <a:latin typeface="Cambria Math" panose="02040503050406030204" pitchFamily="18" charset="0"/>
                          </a:rPr>
                          <m:t>)</m:t>
                        </m:r>
                      </m:oMath>
                    </m:oMathPara>
                  </a14:m>
                  <a:endParaRPr lang="en-US" sz="2000" dirty="0">
                    <a:latin typeface="Arial "/>
                  </a:endParaRPr>
                </a:p>
              </p:txBody>
            </p:sp>
          </mc:Choice>
          <mc:Fallback xmlns="">
            <p:sp>
              <p:nvSpPr>
                <p:cNvPr id="15" name="TextBox 14">
                  <a:extLst>
                    <a:ext uri="{FF2B5EF4-FFF2-40B4-BE49-F238E27FC236}">
                      <a16:creationId xmlns:a16="http://schemas.microsoft.com/office/drawing/2014/main" id="{A1A91553-8C1F-E341-906B-65E2B2FCF60D}"/>
                    </a:ext>
                  </a:extLst>
                </p:cNvPr>
                <p:cNvSpPr txBox="1">
                  <a:spLocks noRot="1" noChangeAspect="1" noMove="1" noResize="1" noEditPoints="1" noAdjustHandles="1" noChangeArrowheads="1" noChangeShapeType="1" noTextEdit="1"/>
                </p:cNvSpPr>
                <p:nvPr/>
              </p:nvSpPr>
              <p:spPr>
                <a:xfrm>
                  <a:off x="2398620" y="2302924"/>
                  <a:ext cx="6432595" cy="276999"/>
                </a:xfrm>
                <a:prstGeom prst="rect">
                  <a:avLst/>
                </a:prstGeom>
                <a:blipFill>
                  <a:blip r:embed="rId3"/>
                  <a:stretch>
                    <a:fillRect l="-197" t="-18182" r="-591" b="-45455"/>
                  </a:stretch>
                </a:blipFill>
                <a:ln w="6350" cap="flat">
                  <a:noFill/>
                  <a:miter lim="800000"/>
                </a:ln>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DCA3BC6B-D01B-4243-96D5-A9F25B7F63C3}"/>
              </a:ext>
            </a:extLst>
          </p:cNvPr>
          <p:cNvGrpSpPr/>
          <p:nvPr/>
        </p:nvGrpSpPr>
        <p:grpSpPr>
          <a:xfrm>
            <a:off x="137160" y="3831336"/>
            <a:ext cx="9367003" cy="1129540"/>
            <a:chOff x="-52153" y="3241884"/>
            <a:chExt cx="9367003" cy="1129540"/>
          </a:xfrm>
        </p:grpSpPr>
        <p:sp>
          <p:nvSpPr>
            <p:cNvPr id="16" name="TextBox 15">
              <a:extLst>
                <a:ext uri="{FF2B5EF4-FFF2-40B4-BE49-F238E27FC236}">
                  <a16:creationId xmlns:a16="http://schemas.microsoft.com/office/drawing/2014/main" id="{44005CFE-1522-7D4F-BA5F-1237657C980E}"/>
                </a:ext>
              </a:extLst>
            </p:cNvPr>
            <p:cNvSpPr txBox="1"/>
            <p:nvPr/>
          </p:nvSpPr>
          <p:spPr>
            <a:xfrm>
              <a:off x="-52153" y="3241884"/>
              <a:ext cx="3406140" cy="1129540"/>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3600" dirty="0">
                  <a:solidFill>
                    <a:srgbClr val="FEC003"/>
                  </a:solidFill>
                  <a:latin typeface="Arial "/>
                </a:rPr>
                <a:t>95% </a:t>
              </a:r>
            </a:p>
            <a:p>
              <a:pPr algn="ctr">
                <a:lnSpc>
                  <a:spcPct val="90000"/>
                </a:lnSpc>
                <a:spcBef>
                  <a:spcPts val="600"/>
                </a:spcBef>
                <a:buClr>
                  <a:schemeClr val="bg2"/>
                </a:buClr>
              </a:pPr>
              <a:r>
                <a:rPr lang="en-US" sz="2000" dirty="0">
                  <a:latin typeface="Arial "/>
                </a:rPr>
                <a:t>Confident about significance of Dummy Live </a:t>
              </a:r>
            </a:p>
          </p:txBody>
        </p:sp>
        <p:sp>
          <p:nvSpPr>
            <p:cNvPr id="17" name="TextBox 16">
              <a:extLst>
                <a:ext uri="{FF2B5EF4-FFF2-40B4-BE49-F238E27FC236}">
                  <a16:creationId xmlns:a16="http://schemas.microsoft.com/office/drawing/2014/main" id="{D45EE3BE-A752-FD4C-B440-708EDFD1ACA4}"/>
                </a:ext>
              </a:extLst>
            </p:cNvPr>
            <p:cNvSpPr txBox="1"/>
            <p:nvPr/>
          </p:nvSpPr>
          <p:spPr>
            <a:xfrm>
              <a:off x="3705942" y="3491183"/>
              <a:ext cx="5608908" cy="630942"/>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dirty="0">
                  <a:solidFill>
                    <a:schemeClr val="bg1">
                      <a:lumMod val="65000"/>
                    </a:schemeClr>
                  </a:solidFill>
                  <a:latin typeface="Arial "/>
                </a:rPr>
                <a:t>Live Music Bars tend to have </a:t>
              </a:r>
              <a:r>
                <a:rPr lang="en-US" sz="2000" b="1" dirty="0">
                  <a:solidFill>
                    <a:srgbClr val="014884"/>
                  </a:solidFill>
                  <a:latin typeface="Arial "/>
                </a:rPr>
                <a:t>higher number of  </a:t>
              </a:r>
            </a:p>
            <a:p>
              <a:pPr>
                <a:lnSpc>
                  <a:spcPct val="90000"/>
                </a:lnSpc>
                <a:spcBef>
                  <a:spcPts val="600"/>
                </a:spcBef>
                <a:buClr>
                  <a:schemeClr val="bg2"/>
                </a:buClr>
              </a:pPr>
              <a:r>
                <a:rPr lang="en-US" sz="2000" b="1" dirty="0">
                  <a:solidFill>
                    <a:srgbClr val="014884"/>
                  </a:solidFill>
                  <a:latin typeface="Arial "/>
                </a:rPr>
                <a:t>reviews</a:t>
              </a:r>
              <a:r>
                <a:rPr lang="en-US" sz="2000" dirty="0">
                  <a:solidFill>
                    <a:schemeClr val="bg1">
                      <a:lumMod val="65000"/>
                    </a:schemeClr>
                  </a:solidFill>
                  <a:latin typeface="Arial "/>
                </a:rPr>
                <a:t> compared to Bars with no live music</a:t>
              </a:r>
            </a:p>
          </p:txBody>
        </p:sp>
      </p:grpSp>
      <p:sp>
        <p:nvSpPr>
          <p:cNvPr id="19" name="TextBox 18">
            <a:extLst>
              <a:ext uri="{FF2B5EF4-FFF2-40B4-BE49-F238E27FC236}">
                <a16:creationId xmlns:a16="http://schemas.microsoft.com/office/drawing/2014/main" id="{19E7C704-891C-874B-B784-4061DF7BA294}"/>
              </a:ext>
            </a:extLst>
          </p:cNvPr>
          <p:cNvSpPr txBox="1"/>
          <p:nvPr/>
        </p:nvSpPr>
        <p:spPr>
          <a:xfrm>
            <a:off x="292608" y="1197864"/>
            <a:ext cx="9443291"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Business Query:   </a:t>
            </a:r>
            <a:r>
              <a:rPr lang="en-US" sz="2000" dirty="0">
                <a:latin typeface="Arial "/>
              </a:rPr>
              <a:t>Does presence of live music has impact on number of Reviews?</a:t>
            </a:r>
          </a:p>
        </p:txBody>
      </p:sp>
      <p:graphicFrame>
        <p:nvGraphicFramePr>
          <p:cNvPr id="20" name="Table 7">
            <a:extLst>
              <a:ext uri="{FF2B5EF4-FFF2-40B4-BE49-F238E27FC236}">
                <a16:creationId xmlns:a16="http://schemas.microsoft.com/office/drawing/2014/main" id="{022456AB-E708-F649-AE7A-15FB3450E9F2}"/>
              </a:ext>
            </a:extLst>
          </p:cNvPr>
          <p:cNvGraphicFramePr>
            <a:graphicFrameLocks noGrp="1"/>
          </p:cNvGraphicFramePr>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21" name="Rectangle 20">
            <a:extLst>
              <a:ext uri="{FF2B5EF4-FFF2-40B4-BE49-F238E27FC236}">
                <a16:creationId xmlns:a16="http://schemas.microsoft.com/office/drawing/2014/main" id="{F835AF9D-FEC3-8E42-BD0E-CDBFF708A719}"/>
              </a:ext>
            </a:extLst>
          </p:cNvPr>
          <p:cNvSpPr/>
          <p:nvPr/>
        </p:nvSpPr>
        <p:spPr>
          <a:xfrm>
            <a:off x="6035041" y="6163546"/>
            <a:ext cx="3870960"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22" name="Rectangle 21">
            <a:extLst>
              <a:ext uri="{FF2B5EF4-FFF2-40B4-BE49-F238E27FC236}">
                <a16:creationId xmlns:a16="http://schemas.microsoft.com/office/drawing/2014/main" id="{4068A286-CE27-F844-B2F1-732A4439BAC1}"/>
              </a:ext>
            </a:extLst>
          </p:cNvPr>
          <p:cNvSpPr/>
          <p:nvPr/>
        </p:nvSpPr>
        <p:spPr>
          <a:xfrm>
            <a:off x="158196" y="6178789"/>
            <a:ext cx="3959352"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18" name="Left Brace 17">
            <a:extLst>
              <a:ext uri="{FF2B5EF4-FFF2-40B4-BE49-F238E27FC236}">
                <a16:creationId xmlns:a16="http://schemas.microsoft.com/office/drawing/2014/main" id="{54ED2528-AD44-4379-AA17-405C1CC57263}"/>
              </a:ext>
            </a:extLst>
          </p:cNvPr>
          <p:cNvSpPr/>
          <p:nvPr/>
        </p:nvSpPr>
        <p:spPr>
          <a:xfrm>
            <a:off x="3582180" y="2490513"/>
            <a:ext cx="155448" cy="914400"/>
          </a:xfrm>
          <a:prstGeom prst="leftBrace">
            <a:avLst/>
          </a:prstGeom>
          <a:ln w="6350" cap="flat">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FE451A6-A57A-4CC6-8B6F-E610AE79F22F}"/>
              </a:ext>
            </a:extLst>
          </p:cNvPr>
          <p:cNvSpPr/>
          <p:nvPr/>
        </p:nvSpPr>
        <p:spPr>
          <a:xfrm>
            <a:off x="2050992" y="2732364"/>
            <a:ext cx="1531188" cy="369332"/>
          </a:xfrm>
          <a:prstGeom prst="rect">
            <a:avLst/>
          </a:prstGeom>
        </p:spPr>
        <p:txBody>
          <a:bodyPr wrap="none">
            <a:spAutoFit/>
          </a:bodyPr>
          <a:lstStyle/>
          <a:p>
            <a:r>
              <a:rPr lang="en-US" dirty="0">
                <a:latin typeface="Arial "/>
              </a:rPr>
              <a:t>Dummy Live </a:t>
            </a:r>
            <a:endParaRPr lang="en-US" dirty="0"/>
          </a:p>
        </p:txBody>
      </p:sp>
      <p:sp>
        <p:nvSpPr>
          <p:cNvPr id="24" name="Rectangle 23">
            <a:extLst>
              <a:ext uri="{FF2B5EF4-FFF2-40B4-BE49-F238E27FC236}">
                <a16:creationId xmlns:a16="http://schemas.microsoft.com/office/drawing/2014/main" id="{1192B4B5-E171-4A27-BE55-9F95858C0D9B}"/>
              </a:ext>
            </a:extLst>
          </p:cNvPr>
          <p:cNvSpPr/>
          <p:nvPr/>
        </p:nvSpPr>
        <p:spPr>
          <a:xfrm>
            <a:off x="3753016" y="2305847"/>
            <a:ext cx="3031599" cy="369332"/>
          </a:xfrm>
          <a:prstGeom prst="rect">
            <a:avLst/>
          </a:prstGeom>
        </p:spPr>
        <p:txBody>
          <a:bodyPr wrap="none">
            <a:spAutoFit/>
          </a:bodyPr>
          <a:lstStyle/>
          <a:p>
            <a:r>
              <a:rPr lang="en-US" dirty="0">
                <a:latin typeface="Arial "/>
              </a:rPr>
              <a:t>1 : If the Bar has Live music</a:t>
            </a:r>
            <a:endParaRPr lang="en-US" dirty="0"/>
          </a:p>
        </p:txBody>
      </p:sp>
      <p:sp>
        <p:nvSpPr>
          <p:cNvPr id="25" name="Rectangle 24">
            <a:extLst>
              <a:ext uri="{FF2B5EF4-FFF2-40B4-BE49-F238E27FC236}">
                <a16:creationId xmlns:a16="http://schemas.microsoft.com/office/drawing/2014/main" id="{AA47D920-FF42-4D27-90F0-8A90E4780EDA}"/>
              </a:ext>
            </a:extLst>
          </p:cNvPr>
          <p:cNvSpPr/>
          <p:nvPr/>
        </p:nvSpPr>
        <p:spPr>
          <a:xfrm>
            <a:off x="3753016" y="3195328"/>
            <a:ext cx="3967753" cy="369332"/>
          </a:xfrm>
          <a:prstGeom prst="rect">
            <a:avLst/>
          </a:prstGeom>
        </p:spPr>
        <p:txBody>
          <a:bodyPr wrap="none">
            <a:spAutoFit/>
          </a:bodyPr>
          <a:lstStyle/>
          <a:p>
            <a:r>
              <a:rPr lang="en-US" dirty="0">
                <a:latin typeface="Arial "/>
              </a:rPr>
              <a:t>0 : If the Bar doesn’t have Live music</a:t>
            </a:r>
            <a:endParaRPr lang="en-US" dirty="0"/>
          </a:p>
        </p:txBody>
      </p:sp>
    </p:spTree>
    <p:extLst>
      <p:ext uri="{BB962C8B-B14F-4D97-AF65-F5344CB8AC3E}">
        <p14:creationId xmlns:p14="http://schemas.microsoft.com/office/powerpoint/2010/main" val="199420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3"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A01F72-EAAF-2B4F-90F5-65D042097E4C}"/>
              </a:ext>
            </a:extLst>
          </p:cNvPr>
          <p:cNvSpPr>
            <a:spLocks noGrp="1"/>
          </p:cNvSpPr>
          <p:nvPr>
            <p:ph type="body" sz="quarter" idx="20"/>
          </p:nvPr>
        </p:nvSpPr>
        <p:spPr/>
        <p:txBody>
          <a:bodyPr/>
          <a:lstStyle/>
          <a:p>
            <a:r>
              <a:rPr lang="en-US" dirty="0"/>
              <a:t>Business Interpretations - IV</a:t>
            </a:r>
          </a:p>
          <a:p>
            <a:endParaRPr lang="en-US" dirty="0"/>
          </a:p>
        </p:txBody>
      </p:sp>
      <p:sp>
        <p:nvSpPr>
          <p:cNvPr id="4" name="Rectangle 3">
            <a:extLst>
              <a:ext uri="{FF2B5EF4-FFF2-40B4-BE49-F238E27FC236}">
                <a16:creationId xmlns:a16="http://schemas.microsoft.com/office/drawing/2014/main" id="{D542174A-FE0E-FD44-ACF1-484129C53B6D}"/>
              </a:ext>
            </a:extLst>
          </p:cNvPr>
          <p:cNvSpPr/>
          <p:nvPr/>
        </p:nvSpPr>
        <p:spPr>
          <a:xfrm>
            <a:off x="2212490" y="764460"/>
            <a:ext cx="1752598" cy="917174"/>
          </a:xfrm>
          <a:prstGeom prst="rect">
            <a:avLst/>
          </a:prstGeom>
        </p:spPr>
        <p:txBody>
          <a:bodyPr wrap="square">
            <a:spAutoFit/>
          </a:bodyPr>
          <a:lstStyle/>
          <a:p>
            <a:pPr>
              <a:lnSpc>
                <a:spcPct val="90000"/>
              </a:lnSpc>
              <a:spcBef>
                <a:spcPts val="600"/>
              </a:spcBef>
              <a:buClr>
                <a:schemeClr val="bg2"/>
              </a:buClr>
            </a:pPr>
            <a:r>
              <a:rPr lang="en-US" sz="3600" dirty="0">
                <a:solidFill>
                  <a:srgbClr val="FEC003"/>
                </a:solidFill>
                <a:latin typeface="Arial "/>
              </a:rPr>
              <a:t>1,000 </a:t>
            </a:r>
          </a:p>
          <a:p>
            <a:pPr>
              <a:lnSpc>
                <a:spcPct val="90000"/>
              </a:lnSpc>
              <a:spcBef>
                <a:spcPts val="600"/>
              </a:spcBef>
              <a:buClr>
                <a:schemeClr val="bg2"/>
              </a:buClr>
            </a:pPr>
            <a:r>
              <a:rPr lang="en-US" dirty="0"/>
              <a:t>customer visits</a:t>
            </a:r>
          </a:p>
        </p:txBody>
      </p:sp>
      <p:sp>
        <p:nvSpPr>
          <p:cNvPr id="6" name="TextBox 5">
            <a:extLst>
              <a:ext uri="{FF2B5EF4-FFF2-40B4-BE49-F238E27FC236}">
                <a16:creationId xmlns:a16="http://schemas.microsoft.com/office/drawing/2014/main" id="{6388A0A7-AC11-BE4B-B3FB-CEB380F8449A}"/>
              </a:ext>
            </a:extLst>
          </p:cNvPr>
          <p:cNvSpPr txBox="1"/>
          <p:nvPr/>
        </p:nvSpPr>
        <p:spPr>
          <a:xfrm>
            <a:off x="7802092" y="6001003"/>
            <a:ext cx="2688382" cy="1384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1000" dirty="0">
                <a:latin typeface="Arial "/>
              </a:rPr>
              <a:t>* Based on T-test</a:t>
            </a:r>
          </a:p>
        </p:txBody>
      </p:sp>
      <p:sp>
        <p:nvSpPr>
          <p:cNvPr id="7" name="TextBox 6">
            <a:extLst>
              <a:ext uri="{FF2B5EF4-FFF2-40B4-BE49-F238E27FC236}">
                <a16:creationId xmlns:a16="http://schemas.microsoft.com/office/drawing/2014/main" id="{CE8176F2-13C9-6645-AAA4-CDF935FE4563}"/>
              </a:ext>
            </a:extLst>
          </p:cNvPr>
          <p:cNvSpPr txBox="1"/>
          <p:nvPr/>
        </p:nvSpPr>
        <p:spPr>
          <a:xfrm>
            <a:off x="1127833" y="4675949"/>
            <a:ext cx="5128159" cy="1107996"/>
          </a:xfrm>
          <a:prstGeom prst="rect">
            <a:avLst/>
          </a:prstGeom>
          <a:noFill/>
          <a:ln w="6350" cap="flat">
            <a:noFill/>
            <a:miter lim="800000"/>
          </a:ln>
        </p:spPr>
        <p:txBody>
          <a:bodyPr wrap="square" lIns="0" tIns="0" rIns="0" bIns="0" rtlCol="0" anchor="t" anchorCtr="0">
            <a:spAutoFit/>
          </a:bodyPr>
          <a:lstStyle>
            <a:defPPr>
              <a:defRPr lang="de-DE"/>
            </a:defPPr>
            <a:lvl1pPr>
              <a:lnSpc>
                <a:spcPct val="90000"/>
              </a:lnSpc>
              <a:spcBef>
                <a:spcPts val="600"/>
              </a:spcBef>
              <a:buClr>
                <a:schemeClr val="bg2"/>
              </a:buClr>
              <a:defRPr sz="2000">
                <a:solidFill>
                  <a:schemeClr val="bg1">
                    <a:lumMod val="65000"/>
                  </a:schemeClr>
                </a:solidFill>
                <a:latin typeface="Arial "/>
              </a:defRPr>
            </a:lvl1pPr>
          </a:lstStyle>
          <a:p>
            <a:pPr algn="ctr"/>
            <a:r>
              <a:rPr lang="en-US" sz="4400" dirty="0">
                <a:solidFill>
                  <a:srgbClr val="FEC003"/>
                </a:solidFill>
              </a:rPr>
              <a:t>160% more*</a:t>
            </a:r>
            <a:r>
              <a:rPr lang="en-US" sz="2800" dirty="0"/>
              <a:t> </a:t>
            </a:r>
          </a:p>
          <a:p>
            <a:pPr algn="ctr">
              <a:spcBef>
                <a:spcPts val="0"/>
              </a:spcBef>
            </a:pPr>
            <a:r>
              <a:rPr lang="en-US" sz="1800" dirty="0"/>
              <a:t>Revenue in Live Music bars </a:t>
            </a:r>
          </a:p>
          <a:p>
            <a:pPr algn="ctr">
              <a:spcBef>
                <a:spcPts val="0"/>
              </a:spcBef>
            </a:pPr>
            <a:r>
              <a:rPr lang="en-US" sz="1800" dirty="0"/>
              <a:t>compared to Non Live music bar</a:t>
            </a:r>
            <a:endParaRPr lang="en-US" sz="1800" b="1" dirty="0">
              <a:solidFill>
                <a:srgbClr val="014884"/>
              </a:solidFill>
            </a:endParaRPr>
          </a:p>
        </p:txBody>
      </p:sp>
      <p:sp>
        <p:nvSpPr>
          <p:cNvPr id="10" name="Rectangle 9">
            <a:extLst>
              <a:ext uri="{FF2B5EF4-FFF2-40B4-BE49-F238E27FC236}">
                <a16:creationId xmlns:a16="http://schemas.microsoft.com/office/drawing/2014/main" id="{1317EEC4-0E14-964E-92F8-477B17C5523C}"/>
              </a:ext>
            </a:extLst>
          </p:cNvPr>
          <p:cNvSpPr/>
          <p:nvPr/>
        </p:nvSpPr>
        <p:spPr>
          <a:xfrm>
            <a:off x="6550514" y="764460"/>
            <a:ext cx="1752598" cy="917174"/>
          </a:xfrm>
          <a:prstGeom prst="rect">
            <a:avLst/>
          </a:prstGeom>
        </p:spPr>
        <p:txBody>
          <a:bodyPr wrap="square">
            <a:spAutoFit/>
          </a:bodyPr>
          <a:lstStyle/>
          <a:p>
            <a:pPr algn="ctr">
              <a:lnSpc>
                <a:spcPct val="90000"/>
              </a:lnSpc>
              <a:spcBef>
                <a:spcPts val="600"/>
              </a:spcBef>
              <a:buClr>
                <a:schemeClr val="bg2"/>
              </a:buClr>
            </a:pPr>
            <a:r>
              <a:rPr lang="en-US" sz="3600" dirty="0">
                <a:solidFill>
                  <a:srgbClr val="FEC003"/>
                </a:solidFill>
                <a:latin typeface="Arial "/>
              </a:rPr>
              <a:t>1</a:t>
            </a:r>
            <a:endParaRPr lang="en-US" dirty="0"/>
          </a:p>
          <a:p>
            <a:pPr>
              <a:lnSpc>
                <a:spcPct val="90000"/>
              </a:lnSpc>
              <a:spcBef>
                <a:spcPts val="600"/>
              </a:spcBef>
              <a:buClr>
                <a:schemeClr val="bg2"/>
              </a:buClr>
            </a:pPr>
            <a:r>
              <a:rPr lang="en-US" dirty="0"/>
              <a:t>Review on Yelp</a:t>
            </a:r>
          </a:p>
        </p:txBody>
      </p:sp>
      <p:cxnSp>
        <p:nvCxnSpPr>
          <p:cNvPr id="12" name="Straight Arrow Connector 11">
            <a:extLst>
              <a:ext uri="{FF2B5EF4-FFF2-40B4-BE49-F238E27FC236}">
                <a16:creationId xmlns:a16="http://schemas.microsoft.com/office/drawing/2014/main" id="{D89B36E0-1B0F-0F4A-851C-3170FF675360}"/>
              </a:ext>
            </a:extLst>
          </p:cNvPr>
          <p:cNvCxnSpPr/>
          <p:nvPr/>
        </p:nvCxnSpPr>
        <p:spPr>
          <a:xfrm>
            <a:off x="4307582" y="1186763"/>
            <a:ext cx="2047461" cy="0"/>
          </a:xfrm>
          <a:prstGeom prst="straightConnector1">
            <a:avLst/>
          </a:prstGeom>
          <a:ln w="3810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928D40B-F6BA-244F-AEA9-BDA5CA7D9D5D}"/>
              </a:ext>
            </a:extLst>
          </p:cNvPr>
          <p:cNvSpPr txBox="1"/>
          <p:nvPr/>
        </p:nvSpPr>
        <p:spPr>
          <a:xfrm>
            <a:off x="272640" y="982332"/>
            <a:ext cx="1851469"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Assumption 1: </a:t>
            </a:r>
          </a:p>
        </p:txBody>
      </p:sp>
      <p:sp>
        <p:nvSpPr>
          <p:cNvPr id="14" name="TextBox 13">
            <a:extLst>
              <a:ext uri="{FF2B5EF4-FFF2-40B4-BE49-F238E27FC236}">
                <a16:creationId xmlns:a16="http://schemas.microsoft.com/office/drawing/2014/main" id="{2CF7A438-741E-4246-8192-ECA03758A680}"/>
              </a:ext>
            </a:extLst>
          </p:cNvPr>
          <p:cNvSpPr txBox="1"/>
          <p:nvPr/>
        </p:nvSpPr>
        <p:spPr>
          <a:xfrm>
            <a:off x="272640" y="2171405"/>
            <a:ext cx="1851469"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Assumption 2: </a:t>
            </a:r>
          </a:p>
        </p:txBody>
      </p:sp>
      <p:sp>
        <p:nvSpPr>
          <p:cNvPr id="15" name="Rectangle 14">
            <a:extLst>
              <a:ext uri="{FF2B5EF4-FFF2-40B4-BE49-F238E27FC236}">
                <a16:creationId xmlns:a16="http://schemas.microsoft.com/office/drawing/2014/main" id="{B271DB88-0259-6646-8250-BCCCBB0A55E3}"/>
              </a:ext>
            </a:extLst>
          </p:cNvPr>
          <p:cNvSpPr/>
          <p:nvPr/>
        </p:nvSpPr>
        <p:spPr>
          <a:xfrm>
            <a:off x="2212490" y="2139088"/>
            <a:ext cx="2168222" cy="667875"/>
          </a:xfrm>
          <a:prstGeom prst="rect">
            <a:avLst/>
          </a:prstGeom>
        </p:spPr>
        <p:txBody>
          <a:bodyPr wrap="none">
            <a:spAutoFit/>
          </a:bodyPr>
          <a:lstStyle/>
          <a:p>
            <a:pPr algn="ctr">
              <a:lnSpc>
                <a:spcPct val="90000"/>
              </a:lnSpc>
              <a:spcBef>
                <a:spcPts val="600"/>
              </a:spcBef>
              <a:buClr>
                <a:schemeClr val="bg2"/>
              </a:buClr>
            </a:pPr>
            <a:r>
              <a:rPr lang="en-US" dirty="0"/>
              <a:t>Average Customer </a:t>
            </a:r>
          </a:p>
          <a:p>
            <a:pPr algn="ctr">
              <a:lnSpc>
                <a:spcPct val="90000"/>
              </a:lnSpc>
              <a:spcBef>
                <a:spcPts val="600"/>
              </a:spcBef>
              <a:buClr>
                <a:schemeClr val="bg2"/>
              </a:buClr>
            </a:pPr>
            <a:r>
              <a:rPr lang="en-US" dirty="0"/>
              <a:t>Spending</a:t>
            </a:r>
          </a:p>
        </p:txBody>
      </p:sp>
      <p:sp>
        <p:nvSpPr>
          <p:cNvPr id="16" name="Rectangle 15">
            <a:extLst>
              <a:ext uri="{FF2B5EF4-FFF2-40B4-BE49-F238E27FC236}">
                <a16:creationId xmlns:a16="http://schemas.microsoft.com/office/drawing/2014/main" id="{F72A4005-9E56-614C-877B-01C20B9F9FF4}"/>
              </a:ext>
            </a:extLst>
          </p:cNvPr>
          <p:cNvSpPr/>
          <p:nvPr/>
        </p:nvSpPr>
        <p:spPr>
          <a:xfrm>
            <a:off x="4305995" y="1822581"/>
            <a:ext cx="312906" cy="369332"/>
          </a:xfrm>
          <a:prstGeom prst="rect">
            <a:avLst/>
          </a:prstGeom>
        </p:spPr>
        <p:txBody>
          <a:bodyPr wrap="none">
            <a:spAutoFit/>
          </a:bodyPr>
          <a:lstStyle/>
          <a:p>
            <a:r>
              <a:rPr lang="en-US" dirty="0"/>
              <a:t>$</a:t>
            </a:r>
          </a:p>
        </p:txBody>
      </p:sp>
      <p:sp>
        <p:nvSpPr>
          <p:cNvPr id="17" name="Rectangle 16">
            <a:extLst>
              <a:ext uri="{FF2B5EF4-FFF2-40B4-BE49-F238E27FC236}">
                <a16:creationId xmlns:a16="http://schemas.microsoft.com/office/drawing/2014/main" id="{51EE0B31-F393-9B48-8FA9-1F4D5F5047C5}"/>
              </a:ext>
            </a:extLst>
          </p:cNvPr>
          <p:cNvSpPr/>
          <p:nvPr/>
        </p:nvSpPr>
        <p:spPr>
          <a:xfrm>
            <a:off x="4277257" y="2822504"/>
            <a:ext cx="441146" cy="369332"/>
          </a:xfrm>
          <a:prstGeom prst="rect">
            <a:avLst/>
          </a:prstGeom>
        </p:spPr>
        <p:txBody>
          <a:bodyPr wrap="none">
            <a:spAutoFit/>
          </a:bodyPr>
          <a:lstStyle/>
          <a:p>
            <a:r>
              <a:rPr lang="en-US" dirty="0"/>
              <a:t>$$</a:t>
            </a:r>
          </a:p>
        </p:txBody>
      </p:sp>
      <p:cxnSp>
        <p:nvCxnSpPr>
          <p:cNvPr id="19" name="Straight Arrow Connector 18">
            <a:extLst>
              <a:ext uri="{FF2B5EF4-FFF2-40B4-BE49-F238E27FC236}">
                <a16:creationId xmlns:a16="http://schemas.microsoft.com/office/drawing/2014/main" id="{38B0ECDB-C8BC-DB41-8FDF-682E7BB457D5}"/>
              </a:ext>
            </a:extLst>
          </p:cNvPr>
          <p:cNvCxnSpPr>
            <a:cxnSpLocks/>
          </p:cNvCxnSpPr>
          <p:nvPr/>
        </p:nvCxnSpPr>
        <p:spPr>
          <a:xfrm flipV="1">
            <a:off x="4277259" y="1857399"/>
            <a:ext cx="770645" cy="592953"/>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8EB07C2-14B9-8C4D-900F-AAB4FEB49B28}"/>
              </a:ext>
            </a:extLst>
          </p:cNvPr>
          <p:cNvCxnSpPr>
            <a:cxnSpLocks/>
          </p:cNvCxnSpPr>
          <p:nvPr/>
        </p:nvCxnSpPr>
        <p:spPr>
          <a:xfrm>
            <a:off x="4277258" y="2536665"/>
            <a:ext cx="770645" cy="592953"/>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87C9DE0-49B5-8D40-AA1B-C453DB75BBBB}"/>
              </a:ext>
            </a:extLst>
          </p:cNvPr>
          <p:cNvSpPr/>
          <p:nvPr/>
        </p:nvSpPr>
        <p:spPr>
          <a:xfrm>
            <a:off x="5047903" y="1699621"/>
            <a:ext cx="633507" cy="369332"/>
          </a:xfrm>
          <a:prstGeom prst="rect">
            <a:avLst/>
          </a:prstGeom>
        </p:spPr>
        <p:txBody>
          <a:bodyPr wrap="none">
            <a:spAutoFit/>
          </a:bodyPr>
          <a:lstStyle/>
          <a:p>
            <a:r>
              <a:rPr lang="en-US" dirty="0">
                <a:solidFill>
                  <a:srgbClr val="FEC003"/>
                </a:solidFill>
                <a:latin typeface="Arial "/>
              </a:rPr>
              <a:t>$10 </a:t>
            </a:r>
            <a:endParaRPr lang="en-US" dirty="0"/>
          </a:p>
        </p:txBody>
      </p:sp>
      <p:sp>
        <p:nvSpPr>
          <p:cNvPr id="23" name="Rectangle 22">
            <a:extLst>
              <a:ext uri="{FF2B5EF4-FFF2-40B4-BE49-F238E27FC236}">
                <a16:creationId xmlns:a16="http://schemas.microsoft.com/office/drawing/2014/main" id="{B5AA0B3B-AD9C-C046-B1E9-CDFCCC29ADC3}"/>
              </a:ext>
            </a:extLst>
          </p:cNvPr>
          <p:cNvSpPr/>
          <p:nvPr/>
        </p:nvSpPr>
        <p:spPr>
          <a:xfrm>
            <a:off x="5046618" y="2974808"/>
            <a:ext cx="569387" cy="369332"/>
          </a:xfrm>
          <a:prstGeom prst="rect">
            <a:avLst/>
          </a:prstGeom>
        </p:spPr>
        <p:txBody>
          <a:bodyPr wrap="none">
            <a:spAutoFit/>
          </a:bodyPr>
          <a:lstStyle/>
          <a:p>
            <a:r>
              <a:rPr lang="en-US" dirty="0">
                <a:solidFill>
                  <a:srgbClr val="FEC003"/>
                </a:solidFill>
                <a:latin typeface="Arial "/>
              </a:rPr>
              <a:t>$20</a:t>
            </a:r>
            <a:endParaRPr lang="en-US" dirty="0"/>
          </a:p>
        </p:txBody>
      </p:sp>
      <p:graphicFrame>
        <p:nvGraphicFramePr>
          <p:cNvPr id="28" name="Table 7">
            <a:extLst>
              <a:ext uri="{FF2B5EF4-FFF2-40B4-BE49-F238E27FC236}">
                <a16:creationId xmlns:a16="http://schemas.microsoft.com/office/drawing/2014/main" id="{57A1372E-59ED-094B-849B-8FD41C639C12}"/>
              </a:ext>
            </a:extLst>
          </p:cNvPr>
          <p:cNvGraphicFramePr>
            <a:graphicFrameLocks noGrp="1"/>
          </p:cNvGraphicFramePr>
          <p:nvPr>
            <p:extLst>
              <p:ext uri="{D42A27DB-BD31-4B8C-83A1-F6EECF244321}">
                <p14:modId xmlns:p14="http://schemas.microsoft.com/office/powerpoint/2010/main" val="2146193923"/>
              </p:ext>
            </p:extLst>
          </p:nvPr>
        </p:nvGraphicFramePr>
        <p:xfrm>
          <a:off x="79100" y="6199451"/>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29" name="Rectangle 28">
            <a:extLst>
              <a:ext uri="{FF2B5EF4-FFF2-40B4-BE49-F238E27FC236}">
                <a16:creationId xmlns:a16="http://schemas.microsoft.com/office/drawing/2014/main" id="{E3707968-38D5-574B-AAB9-3F819C34B1BE}"/>
              </a:ext>
            </a:extLst>
          </p:cNvPr>
          <p:cNvSpPr/>
          <p:nvPr/>
        </p:nvSpPr>
        <p:spPr>
          <a:xfrm>
            <a:off x="7876182" y="6184208"/>
            <a:ext cx="1950720"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30" name="Rectangle 29">
            <a:extLst>
              <a:ext uri="{FF2B5EF4-FFF2-40B4-BE49-F238E27FC236}">
                <a16:creationId xmlns:a16="http://schemas.microsoft.com/office/drawing/2014/main" id="{216F6F07-0388-5042-A965-6280D16D7FD9}"/>
              </a:ext>
            </a:extLst>
          </p:cNvPr>
          <p:cNvSpPr/>
          <p:nvPr/>
        </p:nvSpPr>
        <p:spPr>
          <a:xfrm>
            <a:off x="79098" y="6199451"/>
            <a:ext cx="5876844"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3645296-0AB7-5B4B-987E-7B25F00BBFA2}"/>
                  </a:ext>
                </a:extLst>
              </p:cNvPr>
              <p:cNvSpPr txBox="1"/>
              <p:nvPr/>
            </p:nvSpPr>
            <p:spPr>
              <a:xfrm>
                <a:off x="1996729" y="3714984"/>
                <a:ext cx="7238551" cy="2492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𝑅𝑒𝑣𝑒𝑛𝑢𝑒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𝑅𝑒𝑣𝑖𝑒𝑤𝑠</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m:t>
                          </m:r>
                        </m:e>
                      </m:d>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𝐶𝑜𝑛𝑠𝑢𝑚𝑒𝑟</m:t>
                      </m:r>
                      <m:r>
                        <a:rPr lang="en-US" b="0" i="1" smtClean="0">
                          <a:latin typeface="Cambria Math" panose="02040503050406030204" pitchFamily="18" charset="0"/>
                        </a:rPr>
                        <m:t> </m:t>
                      </m:r>
                      <m:r>
                        <a:rPr lang="en-US" b="0" i="1" smtClean="0">
                          <a:latin typeface="Cambria Math" panose="02040503050406030204" pitchFamily="18" charset="0"/>
                        </a:rPr>
                        <m:t>𝑆𝑝𝑒𝑛𝑑𝑖𝑛𝑔</m:t>
                      </m:r>
                      <m:r>
                        <a:rPr lang="en-US" b="0" i="1" smtClean="0">
                          <a:latin typeface="Cambria Math" panose="02040503050406030204" pitchFamily="18" charset="0"/>
                        </a:rPr>
                        <m:t>)</m:t>
                      </m:r>
                    </m:oMath>
                  </m:oMathPara>
                </a14:m>
                <a:endParaRPr lang="en-US" dirty="0">
                  <a:latin typeface="Arial "/>
                </a:endParaRPr>
              </a:p>
            </p:txBody>
          </p:sp>
        </mc:Choice>
        <mc:Fallback xmlns="">
          <p:sp>
            <p:nvSpPr>
              <p:cNvPr id="31" name="TextBox 30">
                <a:extLst>
                  <a:ext uri="{FF2B5EF4-FFF2-40B4-BE49-F238E27FC236}">
                    <a16:creationId xmlns:a16="http://schemas.microsoft.com/office/drawing/2014/main" id="{23645296-0AB7-5B4B-987E-7B25F00BBFA2}"/>
                  </a:ext>
                </a:extLst>
              </p:cNvPr>
              <p:cNvSpPr txBox="1">
                <a:spLocks noRot="1" noChangeAspect="1" noMove="1" noResize="1" noEditPoints="1" noAdjustHandles="1" noChangeArrowheads="1" noChangeShapeType="1" noTextEdit="1"/>
              </p:cNvSpPr>
              <p:nvPr/>
            </p:nvSpPr>
            <p:spPr>
              <a:xfrm>
                <a:off x="1996729" y="3714984"/>
                <a:ext cx="7238551" cy="249299"/>
              </a:xfrm>
              <a:prstGeom prst="rect">
                <a:avLst/>
              </a:prstGeom>
              <a:blipFill>
                <a:blip r:embed="rId2"/>
                <a:stretch>
                  <a:fillRect t="-9756" b="-41463"/>
                </a:stretch>
              </a:blipFill>
              <a:ln w="6350" cap="flat">
                <a:noFill/>
                <a:miter lim="800000"/>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24AC6DFE-F8FF-C543-AC43-DB325A588F79}"/>
              </a:ext>
            </a:extLst>
          </p:cNvPr>
          <p:cNvSpPr txBox="1"/>
          <p:nvPr/>
        </p:nvSpPr>
        <p:spPr>
          <a:xfrm>
            <a:off x="272640" y="3550620"/>
            <a:ext cx="2008563" cy="630942"/>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Mathematical </a:t>
            </a:r>
          </a:p>
          <a:p>
            <a:pPr>
              <a:lnSpc>
                <a:spcPct val="90000"/>
              </a:lnSpc>
              <a:spcBef>
                <a:spcPts val="600"/>
              </a:spcBef>
              <a:buClr>
                <a:schemeClr val="bg2"/>
              </a:buClr>
            </a:pPr>
            <a:r>
              <a:rPr lang="en-US" sz="2000" b="1" dirty="0">
                <a:latin typeface="Arial "/>
              </a:rPr>
              <a:t>Representation </a:t>
            </a:r>
          </a:p>
        </p:txBody>
      </p:sp>
      <p:sp>
        <p:nvSpPr>
          <p:cNvPr id="33" name="TextBox 32">
            <a:extLst>
              <a:ext uri="{FF2B5EF4-FFF2-40B4-BE49-F238E27FC236}">
                <a16:creationId xmlns:a16="http://schemas.microsoft.com/office/drawing/2014/main" id="{99716850-B6E6-7F4D-8CA7-9014ECFEC196}"/>
              </a:ext>
            </a:extLst>
          </p:cNvPr>
          <p:cNvSpPr txBox="1"/>
          <p:nvPr/>
        </p:nvSpPr>
        <p:spPr>
          <a:xfrm>
            <a:off x="272640" y="4912137"/>
            <a:ext cx="1141338" cy="630942"/>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Business</a:t>
            </a:r>
          </a:p>
          <a:p>
            <a:pPr>
              <a:lnSpc>
                <a:spcPct val="90000"/>
              </a:lnSpc>
              <a:spcBef>
                <a:spcPts val="600"/>
              </a:spcBef>
              <a:buClr>
                <a:schemeClr val="bg2"/>
              </a:buClr>
            </a:pPr>
            <a:r>
              <a:rPr lang="en-US" sz="2000" b="1" dirty="0">
                <a:latin typeface="Arial "/>
              </a:rPr>
              <a:t>Impact</a:t>
            </a:r>
          </a:p>
        </p:txBody>
      </p:sp>
    </p:spTree>
    <p:extLst>
      <p:ext uri="{BB962C8B-B14F-4D97-AF65-F5344CB8AC3E}">
        <p14:creationId xmlns:p14="http://schemas.microsoft.com/office/powerpoint/2010/main" val="85080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p:bldP spid="7" grpId="0"/>
      <p:bldP spid="7" grpId="1"/>
      <p:bldP spid="10" grpId="0"/>
      <p:bldP spid="13" grpId="0"/>
      <p:bldP spid="14" grpId="0"/>
      <p:bldP spid="15" grpId="0"/>
      <p:bldP spid="16" grpId="0"/>
      <p:bldP spid="17" grpId="0"/>
      <p:bldP spid="22" grpId="0"/>
      <p:bldP spid="23"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FB934F-E2AE-E949-9628-0C8B032EE7B6}"/>
              </a:ext>
            </a:extLst>
          </p:cNvPr>
          <p:cNvSpPr>
            <a:spLocks noGrp="1"/>
          </p:cNvSpPr>
          <p:nvPr>
            <p:ph type="body" sz="quarter" idx="20"/>
          </p:nvPr>
        </p:nvSpPr>
        <p:spPr>
          <a:xfrm>
            <a:off x="272640" y="279385"/>
            <a:ext cx="9344435" cy="369887"/>
          </a:xfrm>
        </p:spPr>
        <p:txBody>
          <a:bodyPr/>
          <a:lstStyle/>
          <a:p>
            <a:r>
              <a:rPr lang="en-US" dirty="0"/>
              <a:t>Recommended Business Actions</a:t>
            </a:r>
          </a:p>
        </p:txBody>
      </p:sp>
      <p:sp>
        <p:nvSpPr>
          <p:cNvPr id="6" name="TextBox 5">
            <a:extLst>
              <a:ext uri="{FF2B5EF4-FFF2-40B4-BE49-F238E27FC236}">
                <a16:creationId xmlns:a16="http://schemas.microsoft.com/office/drawing/2014/main" id="{F698D733-1081-5A4B-93E8-F67DB4B162BF}"/>
              </a:ext>
            </a:extLst>
          </p:cNvPr>
          <p:cNvSpPr txBox="1"/>
          <p:nvPr/>
        </p:nvSpPr>
        <p:spPr>
          <a:xfrm>
            <a:off x="6201446" y="5923587"/>
            <a:ext cx="3781035" cy="2215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sz="1600" b="1" i="1" dirty="0">
                <a:latin typeface="Arial "/>
              </a:rPr>
              <a:t>* Number of Reviews: </a:t>
            </a:r>
            <a:r>
              <a:rPr lang="en-US" sz="1600" b="1" i="1" dirty="0">
                <a:solidFill>
                  <a:srgbClr val="014884"/>
                </a:solidFill>
                <a:latin typeface="Arial "/>
              </a:rPr>
              <a:t>Proxy</a:t>
            </a:r>
            <a:r>
              <a:rPr lang="en-US" sz="1600" b="1" i="1" dirty="0">
                <a:latin typeface="Arial "/>
              </a:rPr>
              <a:t> </a:t>
            </a:r>
            <a:r>
              <a:rPr lang="en-US" sz="1600" i="1" dirty="0">
                <a:latin typeface="Arial "/>
              </a:rPr>
              <a:t>for footfall</a:t>
            </a:r>
          </a:p>
        </p:txBody>
      </p:sp>
      <p:sp>
        <p:nvSpPr>
          <p:cNvPr id="11" name="TextBox 10">
            <a:extLst>
              <a:ext uri="{FF2B5EF4-FFF2-40B4-BE49-F238E27FC236}">
                <a16:creationId xmlns:a16="http://schemas.microsoft.com/office/drawing/2014/main" id="{F6BDAD55-832C-E942-8C71-C55DDACB0438}"/>
              </a:ext>
            </a:extLst>
          </p:cNvPr>
          <p:cNvSpPr txBox="1"/>
          <p:nvPr/>
        </p:nvSpPr>
        <p:spPr>
          <a:xfrm>
            <a:off x="109596" y="6489700"/>
            <a:ext cx="6400800" cy="368300"/>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r>
              <a:rPr lang="en-US" sz="800" dirty="0">
                <a:hlinkClick r:id="rId2"/>
              </a:rPr>
              <a:t>http://crazyalanswampshack.com/blog/why-live-music-promotes-a-better-restaurant-dining-experience-for-everyone/</a:t>
            </a:r>
            <a:endParaRPr lang="en-US" sz="600" dirty="0">
              <a:latin typeface="Arial" panose="020B0604020202020204" pitchFamily="34" charset="0"/>
            </a:endParaRPr>
          </a:p>
        </p:txBody>
      </p:sp>
      <p:graphicFrame>
        <p:nvGraphicFramePr>
          <p:cNvPr id="12" name="Table 7">
            <a:extLst>
              <a:ext uri="{FF2B5EF4-FFF2-40B4-BE49-F238E27FC236}">
                <a16:creationId xmlns:a16="http://schemas.microsoft.com/office/drawing/2014/main" id="{C85A13E2-145C-8B44-8AEF-0F2433466DA4}"/>
              </a:ext>
            </a:extLst>
          </p:cNvPr>
          <p:cNvGraphicFramePr>
            <a:graphicFrameLocks noGrp="1"/>
          </p:cNvGraphicFramePr>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13" name="Rectangle 12">
            <a:extLst>
              <a:ext uri="{FF2B5EF4-FFF2-40B4-BE49-F238E27FC236}">
                <a16:creationId xmlns:a16="http://schemas.microsoft.com/office/drawing/2014/main" id="{A4F839EB-1772-0246-9392-D51ECA5EAA51}"/>
              </a:ext>
            </a:extLst>
          </p:cNvPr>
          <p:cNvSpPr/>
          <p:nvPr/>
        </p:nvSpPr>
        <p:spPr>
          <a:xfrm>
            <a:off x="7955280" y="6163546"/>
            <a:ext cx="1950720"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21A73B85-0C64-4949-A9A5-DF916E7B3D7C}"/>
              </a:ext>
            </a:extLst>
          </p:cNvPr>
          <p:cNvSpPr/>
          <p:nvPr/>
        </p:nvSpPr>
        <p:spPr>
          <a:xfrm>
            <a:off x="158196" y="6178789"/>
            <a:ext cx="5876844"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grpSp>
        <p:nvGrpSpPr>
          <p:cNvPr id="49" name="Group 48">
            <a:extLst>
              <a:ext uri="{FF2B5EF4-FFF2-40B4-BE49-F238E27FC236}">
                <a16:creationId xmlns:a16="http://schemas.microsoft.com/office/drawing/2014/main" id="{76510C0A-EF50-4F81-A40A-4E60358566D1}"/>
              </a:ext>
            </a:extLst>
          </p:cNvPr>
          <p:cNvGrpSpPr/>
          <p:nvPr/>
        </p:nvGrpSpPr>
        <p:grpSpPr>
          <a:xfrm>
            <a:off x="964138" y="1337114"/>
            <a:ext cx="3014594" cy="849922"/>
            <a:chOff x="964138" y="1974670"/>
            <a:chExt cx="3014594" cy="849922"/>
          </a:xfrm>
        </p:grpSpPr>
        <p:pic>
          <p:nvPicPr>
            <p:cNvPr id="17" name="Picture 16">
              <a:extLst>
                <a:ext uri="{FF2B5EF4-FFF2-40B4-BE49-F238E27FC236}">
                  <a16:creationId xmlns:a16="http://schemas.microsoft.com/office/drawing/2014/main" id="{043FBA1E-807C-4499-8C15-D9BCADE12358}"/>
                </a:ext>
              </a:extLst>
            </p:cNvPr>
            <p:cNvPicPr>
              <a:picLocks noChangeAspect="1"/>
            </p:cNvPicPr>
            <p:nvPr/>
          </p:nvPicPr>
          <p:blipFill>
            <a:blip r:embed="rId3"/>
            <a:stretch>
              <a:fillRect/>
            </a:stretch>
          </p:blipFill>
          <p:spPr>
            <a:xfrm flipH="1">
              <a:off x="3106436" y="1974670"/>
              <a:ext cx="546828" cy="460174"/>
            </a:xfrm>
            <a:prstGeom prst="rect">
              <a:avLst/>
            </a:prstGeom>
          </p:spPr>
        </p:pic>
        <p:sp>
          <p:nvSpPr>
            <p:cNvPr id="20" name="Rectangle 19">
              <a:extLst>
                <a:ext uri="{FF2B5EF4-FFF2-40B4-BE49-F238E27FC236}">
                  <a16:creationId xmlns:a16="http://schemas.microsoft.com/office/drawing/2014/main" id="{A1891754-8401-4EAE-BE2A-3A65C58EDCD2}"/>
                </a:ext>
              </a:extLst>
            </p:cNvPr>
            <p:cNvSpPr/>
            <p:nvPr/>
          </p:nvSpPr>
          <p:spPr>
            <a:xfrm flipH="1">
              <a:off x="2857912" y="2455260"/>
              <a:ext cx="1120820" cy="369332"/>
            </a:xfrm>
            <a:prstGeom prst="rect">
              <a:avLst/>
            </a:prstGeom>
          </p:spPr>
          <p:txBody>
            <a:bodyPr wrap="none">
              <a:spAutoFit/>
            </a:bodyPr>
            <a:lstStyle/>
            <a:p>
              <a:r>
                <a:rPr lang="en-US" b="1" dirty="0">
                  <a:solidFill>
                    <a:srgbClr val="014884"/>
                  </a:solidFill>
                  <a:latin typeface="Arial "/>
                </a:rPr>
                <a:t>Jukebox</a:t>
              </a:r>
              <a:endParaRPr lang="en-US" b="1" dirty="0">
                <a:solidFill>
                  <a:srgbClr val="014884"/>
                </a:solidFill>
              </a:endParaRPr>
            </a:p>
          </p:txBody>
        </p:sp>
        <p:pic>
          <p:nvPicPr>
            <p:cNvPr id="18" name="Picture 17">
              <a:extLst>
                <a:ext uri="{FF2B5EF4-FFF2-40B4-BE49-F238E27FC236}">
                  <a16:creationId xmlns:a16="http://schemas.microsoft.com/office/drawing/2014/main" id="{01F5F2A4-9C8B-4758-AD69-F8EC20BD1B79}"/>
                </a:ext>
              </a:extLst>
            </p:cNvPr>
            <p:cNvPicPr>
              <a:picLocks noChangeAspect="1"/>
            </p:cNvPicPr>
            <p:nvPr/>
          </p:nvPicPr>
          <p:blipFill>
            <a:blip r:embed="rId4"/>
            <a:stretch>
              <a:fillRect/>
            </a:stretch>
          </p:blipFill>
          <p:spPr>
            <a:xfrm flipH="1">
              <a:off x="2159549" y="1991962"/>
              <a:ext cx="546828" cy="419324"/>
            </a:xfrm>
            <a:prstGeom prst="rect">
              <a:avLst/>
            </a:prstGeom>
          </p:spPr>
        </p:pic>
        <p:sp>
          <p:nvSpPr>
            <p:cNvPr id="21" name="Rectangle 20">
              <a:extLst>
                <a:ext uri="{FF2B5EF4-FFF2-40B4-BE49-F238E27FC236}">
                  <a16:creationId xmlns:a16="http://schemas.microsoft.com/office/drawing/2014/main" id="{BEA65086-152E-4FF4-8120-8405650032D6}"/>
                </a:ext>
              </a:extLst>
            </p:cNvPr>
            <p:cNvSpPr/>
            <p:nvPr/>
          </p:nvSpPr>
          <p:spPr>
            <a:xfrm flipH="1">
              <a:off x="2167506" y="2437969"/>
              <a:ext cx="543739" cy="369332"/>
            </a:xfrm>
            <a:prstGeom prst="rect">
              <a:avLst/>
            </a:prstGeom>
          </p:spPr>
          <p:txBody>
            <a:bodyPr wrap="none">
              <a:spAutoFit/>
            </a:bodyPr>
            <a:lstStyle/>
            <a:p>
              <a:r>
                <a:rPr lang="en-US" b="1" dirty="0">
                  <a:solidFill>
                    <a:srgbClr val="014884"/>
                  </a:solidFill>
                  <a:latin typeface="Arial "/>
                </a:rPr>
                <a:t>DJ </a:t>
              </a:r>
              <a:endParaRPr lang="en-US" b="1" dirty="0">
                <a:solidFill>
                  <a:srgbClr val="014884"/>
                </a:solidFill>
              </a:endParaRPr>
            </a:p>
          </p:txBody>
        </p:sp>
        <p:pic>
          <p:nvPicPr>
            <p:cNvPr id="19" name="Picture 18">
              <a:extLst>
                <a:ext uri="{FF2B5EF4-FFF2-40B4-BE49-F238E27FC236}">
                  <a16:creationId xmlns:a16="http://schemas.microsoft.com/office/drawing/2014/main" id="{95BD3D92-2D26-45A5-BE1F-6BAFB51C818E}"/>
                </a:ext>
              </a:extLst>
            </p:cNvPr>
            <p:cNvPicPr>
              <a:picLocks noChangeAspect="1"/>
            </p:cNvPicPr>
            <p:nvPr/>
          </p:nvPicPr>
          <p:blipFill>
            <a:blip r:embed="rId5"/>
            <a:stretch>
              <a:fillRect/>
            </a:stretch>
          </p:blipFill>
          <p:spPr>
            <a:xfrm flipH="1">
              <a:off x="1194679" y="2020783"/>
              <a:ext cx="582795" cy="334992"/>
            </a:xfrm>
            <a:prstGeom prst="rect">
              <a:avLst/>
            </a:prstGeom>
          </p:spPr>
        </p:pic>
        <p:sp>
          <p:nvSpPr>
            <p:cNvPr id="22" name="Rectangle 21">
              <a:extLst>
                <a:ext uri="{FF2B5EF4-FFF2-40B4-BE49-F238E27FC236}">
                  <a16:creationId xmlns:a16="http://schemas.microsoft.com/office/drawing/2014/main" id="{BAA9BEFF-9AB9-40BA-8CA3-0904A71A81B4}"/>
                </a:ext>
              </a:extLst>
            </p:cNvPr>
            <p:cNvSpPr/>
            <p:nvPr/>
          </p:nvSpPr>
          <p:spPr>
            <a:xfrm flipH="1">
              <a:off x="964138" y="2409148"/>
              <a:ext cx="1095172" cy="369332"/>
            </a:xfrm>
            <a:prstGeom prst="rect">
              <a:avLst/>
            </a:prstGeom>
          </p:spPr>
          <p:txBody>
            <a:bodyPr wrap="none">
              <a:spAutoFit/>
            </a:bodyPr>
            <a:lstStyle/>
            <a:p>
              <a:r>
                <a:rPr lang="en-US" b="1" dirty="0">
                  <a:solidFill>
                    <a:srgbClr val="014884"/>
                  </a:solidFill>
                  <a:latin typeface="Arial "/>
                </a:rPr>
                <a:t>Karaoke</a:t>
              </a:r>
              <a:endParaRPr lang="en-US" b="1" dirty="0">
                <a:solidFill>
                  <a:srgbClr val="014884"/>
                </a:solidFill>
              </a:endParaRPr>
            </a:p>
          </p:txBody>
        </p:sp>
      </p:grpSp>
      <p:grpSp>
        <p:nvGrpSpPr>
          <p:cNvPr id="50" name="Group 49">
            <a:extLst>
              <a:ext uri="{FF2B5EF4-FFF2-40B4-BE49-F238E27FC236}">
                <a16:creationId xmlns:a16="http://schemas.microsoft.com/office/drawing/2014/main" id="{EA3A37C9-DEB8-4D56-B9A1-12E6FBDB9915}"/>
              </a:ext>
            </a:extLst>
          </p:cNvPr>
          <p:cNvGrpSpPr/>
          <p:nvPr/>
        </p:nvGrpSpPr>
        <p:grpSpPr>
          <a:xfrm>
            <a:off x="7133167" y="515305"/>
            <a:ext cx="1797473" cy="2493541"/>
            <a:chOff x="6994199" y="434884"/>
            <a:chExt cx="1797473" cy="2493541"/>
          </a:xfrm>
        </p:grpSpPr>
        <p:pic>
          <p:nvPicPr>
            <p:cNvPr id="16" name="Picture 15">
              <a:extLst>
                <a:ext uri="{FF2B5EF4-FFF2-40B4-BE49-F238E27FC236}">
                  <a16:creationId xmlns:a16="http://schemas.microsoft.com/office/drawing/2014/main" id="{86A1C93D-886E-49A7-AD37-AC34E467C1D9}"/>
                </a:ext>
              </a:extLst>
            </p:cNvPr>
            <p:cNvPicPr>
              <a:picLocks noChangeAspect="1"/>
            </p:cNvPicPr>
            <p:nvPr/>
          </p:nvPicPr>
          <p:blipFill>
            <a:blip r:embed="rId6"/>
            <a:stretch>
              <a:fillRect/>
            </a:stretch>
          </p:blipFill>
          <p:spPr>
            <a:xfrm>
              <a:off x="6994199" y="434884"/>
              <a:ext cx="1797473" cy="2134134"/>
            </a:xfrm>
            <a:prstGeom prst="rect">
              <a:avLst/>
            </a:prstGeom>
          </p:spPr>
        </p:pic>
        <p:sp>
          <p:nvSpPr>
            <p:cNvPr id="33" name="Rectangle 32">
              <a:extLst>
                <a:ext uri="{FF2B5EF4-FFF2-40B4-BE49-F238E27FC236}">
                  <a16:creationId xmlns:a16="http://schemas.microsoft.com/office/drawing/2014/main" id="{84E0D54D-1188-401F-A2D0-7FA50970793C}"/>
                </a:ext>
              </a:extLst>
            </p:cNvPr>
            <p:cNvSpPr/>
            <p:nvPr/>
          </p:nvSpPr>
          <p:spPr>
            <a:xfrm flipH="1">
              <a:off x="7204285" y="2559093"/>
              <a:ext cx="1377300" cy="369332"/>
            </a:xfrm>
            <a:prstGeom prst="rect">
              <a:avLst/>
            </a:prstGeom>
          </p:spPr>
          <p:txBody>
            <a:bodyPr wrap="none">
              <a:spAutoFit/>
            </a:bodyPr>
            <a:lstStyle/>
            <a:p>
              <a:r>
                <a:rPr lang="en-US" b="1" dirty="0">
                  <a:solidFill>
                    <a:srgbClr val="014884"/>
                  </a:solidFill>
                  <a:latin typeface="Arial "/>
                </a:rPr>
                <a:t>Live music</a:t>
              </a:r>
              <a:endParaRPr lang="en-US" b="1" dirty="0">
                <a:solidFill>
                  <a:srgbClr val="014884"/>
                </a:solidFill>
              </a:endParaRPr>
            </a:p>
          </p:txBody>
        </p:sp>
      </p:grpSp>
      <p:grpSp>
        <p:nvGrpSpPr>
          <p:cNvPr id="53" name="Group 52">
            <a:extLst>
              <a:ext uri="{FF2B5EF4-FFF2-40B4-BE49-F238E27FC236}">
                <a16:creationId xmlns:a16="http://schemas.microsoft.com/office/drawing/2014/main" id="{20AEA22F-F892-4536-A787-3A8070BFF9E1}"/>
              </a:ext>
            </a:extLst>
          </p:cNvPr>
          <p:cNvGrpSpPr/>
          <p:nvPr/>
        </p:nvGrpSpPr>
        <p:grpSpPr>
          <a:xfrm>
            <a:off x="1508742" y="3488425"/>
            <a:ext cx="4763235" cy="2185109"/>
            <a:chOff x="1508742" y="3488425"/>
            <a:chExt cx="4763235" cy="2185109"/>
          </a:xfrm>
        </p:grpSpPr>
        <p:grpSp>
          <p:nvGrpSpPr>
            <p:cNvPr id="45" name="Group 44">
              <a:extLst>
                <a:ext uri="{FF2B5EF4-FFF2-40B4-BE49-F238E27FC236}">
                  <a16:creationId xmlns:a16="http://schemas.microsoft.com/office/drawing/2014/main" id="{9FBA16F4-3AD6-4C5C-8B0A-93237E35A628}"/>
                </a:ext>
              </a:extLst>
            </p:cNvPr>
            <p:cNvGrpSpPr/>
            <p:nvPr/>
          </p:nvGrpSpPr>
          <p:grpSpPr>
            <a:xfrm>
              <a:off x="1508742" y="3576143"/>
              <a:ext cx="1800493" cy="764147"/>
              <a:chOff x="3676750" y="3158458"/>
              <a:chExt cx="1800493" cy="764147"/>
            </a:xfrm>
          </p:grpSpPr>
          <p:pic>
            <p:nvPicPr>
              <p:cNvPr id="7" name="Picture 6">
                <a:extLst>
                  <a:ext uri="{FF2B5EF4-FFF2-40B4-BE49-F238E27FC236}">
                    <a16:creationId xmlns:a16="http://schemas.microsoft.com/office/drawing/2014/main" id="{CC2A2DA7-7AEE-467D-B429-884928C7ECA8}"/>
                  </a:ext>
                </a:extLst>
              </p:cNvPr>
              <p:cNvPicPr>
                <a:picLocks noChangeAspect="1"/>
              </p:cNvPicPr>
              <p:nvPr/>
            </p:nvPicPr>
            <p:blipFill>
              <a:blip r:embed="rId7"/>
              <a:stretch>
                <a:fillRect/>
              </a:stretch>
            </p:blipFill>
            <p:spPr>
              <a:xfrm>
                <a:off x="4302676" y="3158458"/>
                <a:ext cx="548640" cy="455455"/>
              </a:xfrm>
              <a:prstGeom prst="rect">
                <a:avLst/>
              </a:prstGeom>
            </p:spPr>
          </p:pic>
          <p:sp>
            <p:nvSpPr>
              <p:cNvPr id="35" name="Rectangle 34">
                <a:extLst>
                  <a:ext uri="{FF2B5EF4-FFF2-40B4-BE49-F238E27FC236}">
                    <a16:creationId xmlns:a16="http://schemas.microsoft.com/office/drawing/2014/main" id="{9D7FCCDD-A93A-4439-996A-B27CD55408EA}"/>
                  </a:ext>
                </a:extLst>
              </p:cNvPr>
              <p:cNvSpPr/>
              <p:nvPr/>
            </p:nvSpPr>
            <p:spPr>
              <a:xfrm flipH="1">
                <a:off x="3676750" y="3553273"/>
                <a:ext cx="1800493" cy="369332"/>
              </a:xfrm>
              <a:prstGeom prst="rect">
                <a:avLst/>
              </a:prstGeom>
            </p:spPr>
            <p:txBody>
              <a:bodyPr wrap="none">
                <a:spAutoFit/>
              </a:bodyPr>
              <a:lstStyle/>
              <a:p>
                <a:r>
                  <a:rPr lang="en-US" b="1" dirty="0">
                    <a:solidFill>
                      <a:srgbClr val="014884"/>
                    </a:solidFill>
                    <a:latin typeface="Arial "/>
                  </a:rPr>
                  <a:t>More reviews </a:t>
                </a:r>
                <a:r>
                  <a:rPr lang="en-US" b="1" baseline="30000" dirty="0">
                    <a:solidFill>
                      <a:srgbClr val="014884"/>
                    </a:solidFill>
                    <a:latin typeface="Arial "/>
                  </a:rPr>
                  <a:t>*</a:t>
                </a:r>
                <a:endParaRPr lang="en-US" b="1" baseline="30000" dirty="0">
                  <a:solidFill>
                    <a:srgbClr val="014884"/>
                  </a:solidFill>
                </a:endParaRPr>
              </a:p>
            </p:txBody>
          </p:sp>
        </p:grpSp>
        <p:grpSp>
          <p:nvGrpSpPr>
            <p:cNvPr id="44" name="Group 43">
              <a:extLst>
                <a:ext uri="{FF2B5EF4-FFF2-40B4-BE49-F238E27FC236}">
                  <a16:creationId xmlns:a16="http://schemas.microsoft.com/office/drawing/2014/main" id="{FCEF0019-1A21-4800-9828-B184F3C70A97}"/>
                </a:ext>
              </a:extLst>
            </p:cNvPr>
            <p:cNvGrpSpPr/>
            <p:nvPr/>
          </p:nvGrpSpPr>
          <p:grpSpPr>
            <a:xfrm>
              <a:off x="1534390" y="4841168"/>
              <a:ext cx="1749197" cy="832366"/>
              <a:chOff x="1625145" y="4263042"/>
              <a:chExt cx="1749197" cy="832366"/>
            </a:xfrm>
          </p:grpSpPr>
          <p:pic>
            <p:nvPicPr>
              <p:cNvPr id="23" name="Picture 22">
                <a:extLst>
                  <a:ext uri="{FF2B5EF4-FFF2-40B4-BE49-F238E27FC236}">
                    <a16:creationId xmlns:a16="http://schemas.microsoft.com/office/drawing/2014/main" id="{3BFEB287-4BDB-4188-A940-89159AF9A3BC}"/>
                  </a:ext>
                </a:extLst>
              </p:cNvPr>
              <p:cNvPicPr>
                <a:picLocks noChangeAspect="1"/>
              </p:cNvPicPr>
              <p:nvPr/>
            </p:nvPicPr>
            <p:blipFill>
              <a:blip r:embed="rId8"/>
              <a:stretch>
                <a:fillRect/>
              </a:stretch>
            </p:blipFill>
            <p:spPr>
              <a:xfrm>
                <a:off x="2225423" y="4263042"/>
                <a:ext cx="548640" cy="507540"/>
              </a:xfrm>
              <a:prstGeom prst="rect">
                <a:avLst/>
              </a:prstGeom>
            </p:spPr>
          </p:pic>
          <p:sp>
            <p:nvSpPr>
              <p:cNvPr id="36" name="Rectangle 35">
                <a:extLst>
                  <a:ext uri="{FF2B5EF4-FFF2-40B4-BE49-F238E27FC236}">
                    <a16:creationId xmlns:a16="http://schemas.microsoft.com/office/drawing/2014/main" id="{9D63FFB3-B0C5-457C-9B3F-18629AF0C9D9}"/>
                  </a:ext>
                </a:extLst>
              </p:cNvPr>
              <p:cNvSpPr/>
              <p:nvPr/>
            </p:nvSpPr>
            <p:spPr>
              <a:xfrm flipH="1">
                <a:off x="1625145" y="4726076"/>
                <a:ext cx="1749197" cy="369332"/>
              </a:xfrm>
              <a:prstGeom prst="rect">
                <a:avLst/>
              </a:prstGeom>
            </p:spPr>
            <p:txBody>
              <a:bodyPr wrap="none">
                <a:spAutoFit/>
              </a:bodyPr>
              <a:lstStyle/>
              <a:p>
                <a:r>
                  <a:rPr lang="en-US" b="1" dirty="0">
                    <a:solidFill>
                      <a:srgbClr val="014884"/>
                    </a:solidFill>
                    <a:latin typeface="Arial "/>
                  </a:rPr>
                  <a:t>Higher ratings</a:t>
                </a:r>
                <a:endParaRPr lang="en-US" b="1" dirty="0">
                  <a:solidFill>
                    <a:srgbClr val="014884"/>
                  </a:solidFill>
                </a:endParaRPr>
              </a:p>
            </p:txBody>
          </p:sp>
        </p:grpSp>
        <p:grpSp>
          <p:nvGrpSpPr>
            <p:cNvPr id="46" name="Group 45">
              <a:extLst>
                <a:ext uri="{FF2B5EF4-FFF2-40B4-BE49-F238E27FC236}">
                  <a16:creationId xmlns:a16="http://schemas.microsoft.com/office/drawing/2014/main" id="{C052DD41-C772-4CCC-BCE0-CC5D4E4F1133}"/>
                </a:ext>
              </a:extLst>
            </p:cNvPr>
            <p:cNvGrpSpPr/>
            <p:nvPr/>
          </p:nvGrpSpPr>
          <p:grpSpPr>
            <a:xfrm>
              <a:off x="4266300" y="3488425"/>
              <a:ext cx="2005677" cy="851865"/>
              <a:chOff x="5522934" y="4106310"/>
              <a:chExt cx="2005677" cy="851865"/>
            </a:xfrm>
          </p:grpSpPr>
          <p:pic>
            <p:nvPicPr>
              <p:cNvPr id="30" name="Graphic 29" descr="Smiling face with solid fill">
                <a:extLst>
                  <a:ext uri="{FF2B5EF4-FFF2-40B4-BE49-F238E27FC236}">
                    <a16:creationId xmlns:a16="http://schemas.microsoft.com/office/drawing/2014/main" id="{ED8E1A09-F2BF-47FE-B15A-2264D96BD7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51452" y="4106310"/>
                <a:ext cx="548640" cy="549459"/>
              </a:xfrm>
              <a:prstGeom prst="rect">
                <a:avLst/>
              </a:prstGeom>
            </p:spPr>
          </p:pic>
          <p:sp>
            <p:nvSpPr>
              <p:cNvPr id="37" name="Rectangle 36">
                <a:extLst>
                  <a:ext uri="{FF2B5EF4-FFF2-40B4-BE49-F238E27FC236}">
                    <a16:creationId xmlns:a16="http://schemas.microsoft.com/office/drawing/2014/main" id="{EABC0D4F-3053-47A4-80EE-0277A948C3F9}"/>
                  </a:ext>
                </a:extLst>
              </p:cNvPr>
              <p:cNvSpPr/>
              <p:nvPr/>
            </p:nvSpPr>
            <p:spPr>
              <a:xfrm flipH="1">
                <a:off x="5522934" y="4588843"/>
                <a:ext cx="2005677" cy="369332"/>
              </a:xfrm>
              <a:prstGeom prst="rect">
                <a:avLst/>
              </a:prstGeom>
            </p:spPr>
            <p:txBody>
              <a:bodyPr wrap="none">
                <a:spAutoFit/>
              </a:bodyPr>
              <a:lstStyle/>
              <a:p>
                <a:r>
                  <a:rPr lang="en-US" b="1" dirty="0">
                    <a:solidFill>
                      <a:srgbClr val="014884"/>
                    </a:solidFill>
                    <a:latin typeface="Arial "/>
                  </a:rPr>
                  <a:t>Better sentiment</a:t>
                </a:r>
                <a:endParaRPr lang="en-US" b="1" dirty="0">
                  <a:solidFill>
                    <a:srgbClr val="014884"/>
                  </a:solidFill>
                </a:endParaRPr>
              </a:p>
            </p:txBody>
          </p:sp>
        </p:grpSp>
        <p:grpSp>
          <p:nvGrpSpPr>
            <p:cNvPr id="47" name="Group 46">
              <a:extLst>
                <a:ext uri="{FF2B5EF4-FFF2-40B4-BE49-F238E27FC236}">
                  <a16:creationId xmlns:a16="http://schemas.microsoft.com/office/drawing/2014/main" id="{1BECA9B4-4464-432B-8ED9-6D48451D8658}"/>
                </a:ext>
              </a:extLst>
            </p:cNvPr>
            <p:cNvGrpSpPr/>
            <p:nvPr/>
          </p:nvGrpSpPr>
          <p:grpSpPr>
            <a:xfrm>
              <a:off x="4336832" y="4921461"/>
              <a:ext cx="1864613" cy="752073"/>
              <a:chOff x="3330501" y="5046843"/>
              <a:chExt cx="1864613" cy="752073"/>
            </a:xfrm>
          </p:grpSpPr>
          <p:pic>
            <p:nvPicPr>
              <p:cNvPr id="26" name="Picture 25">
                <a:extLst>
                  <a:ext uri="{FF2B5EF4-FFF2-40B4-BE49-F238E27FC236}">
                    <a16:creationId xmlns:a16="http://schemas.microsoft.com/office/drawing/2014/main" id="{E5B7B417-F005-45CB-B7D1-4C468A815A27}"/>
                  </a:ext>
                </a:extLst>
              </p:cNvPr>
              <p:cNvPicPr>
                <a:picLocks noChangeAspect="1"/>
              </p:cNvPicPr>
              <p:nvPr/>
            </p:nvPicPr>
            <p:blipFill>
              <a:blip r:embed="rId11"/>
              <a:stretch>
                <a:fillRect/>
              </a:stretch>
            </p:blipFill>
            <p:spPr>
              <a:xfrm>
                <a:off x="3988487" y="5046843"/>
                <a:ext cx="548640" cy="431307"/>
              </a:xfrm>
              <a:prstGeom prst="rect">
                <a:avLst/>
              </a:prstGeom>
            </p:spPr>
          </p:pic>
          <p:sp>
            <p:nvSpPr>
              <p:cNvPr id="38" name="Rectangle 37">
                <a:extLst>
                  <a:ext uri="{FF2B5EF4-FFF2-40B4-BE49-F238E27FC236}">
                    <a16:creationId xmlns:a16="http://schemas.microsoft.com/office/drawing/2014/main" id="{62320444-6F3E-481F-AB6C-A07EA8FC4279}"/>
                  </a:ext>
                </a:extLst>
              </p:cNvPr>
              <p:cNvSpPr/>
              <p:nvPr/>
            </p:nvSpPr>
            <p:spPr>
              <a:xfrm flipH="1">
                <a:off x="3330501" y="5429584"/>
                <a:ext cx="1864613" cy="369332"/>
              </a:xfrm>
              <a:prstGeom prst="rect">
                <a:avLst/>
              </a:prstGeom>
            </p:spPr>
            <p:txBody>
              <a:bodyPr wrap="none">
                <a:spAutoFit/>
              </a:bodyPr>
              <a:lstStyle/>
              <a:p>
                <a:r>
                  <a:rPr lang="en-US" b="1" dirty="0">
                    <a:solidFill>
                      <a:srgbClr val="014884"/>
                    </a:solidFill>
                    <a:latin typeface="Arial "/>
                  </a:rPr>
                  <a:t>Higher revenue</a:t>
                </a:r>
                <a:endParaRPr lang="en-US" b="1" dirty="0">
                  <a:solidFill>
                    <a:srgbClr val="014884"/>
                  </a:solidFill>
                </a:endParaRPr>
              </a:p>
            </p:txBody>
          </p:sp>
        </p:grpSp>
      </p:grpSp>
      <p:sp>
        <p:nvSpPr>
          <p:cNvPr id="51" name="Arrow: Notched Right 50">
            <a:extLst>
              <a:ext uri="{FF2B5EF4-FFF2-40B4-BE49-F238E27FC236}">
                <a16:creationId xmlns:a16="http://schemas.microsoft.com/office/drawing/2014/main" id="{2B46699E-CDD7-469A-807B-2840B5F29EED}"/>
              </a:ext>
            </a:extLst>
          </p:cNvPr>
          <p:cNvSpPr/>
          <p:nvPr/>
        </p:nvSpPr>
        <p:spPr>
          <a:xfrm>
            <a:off x="4344741" y="1487346"/>
            <a:ext cx="2319088" cy="549459"/>
          </a:xfrm>
          <a:prstGeom prst="notchedRightArrow">
            <a:avLst/>
          </a:prstGeom>
          <a:solidFill>
            <a:srgbClr val="FEC00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52" name="Text Placeholder 1">
            <a:extLst>
              <a:ext uri="{FF2B5EF4-FFF2-40B4-BE49-F238E27FC236}">
                <a16:creationId xmlns:a16="http://schemas.microsoft.com/office/drawing/2014/main" id="{468F2CB8-57B2-46C4-AB06-586CD89DADD3}"/>
              </a:ext>
            </a:extLst>
          </p:cNvPr>
          <p:cNvSpPr txBox="1">
            <a:spLocks/>
          </p:cNvSpPr>
          <p:nvPr/>
        </p:nvSpPr>
        <p:spPr>
          <a:xfrm>
            <a:off x="272639" y="2894400"/>
            <a:ext cx="9344435" cy="369887"/>
          </a:xfrm>
          <a:prstGeom prst="rect">
            <a:avLst/>
          </a:prstGeom>
          <a:noFill/>
          <a:ln w="6350">
            <a:noFill/>
            <a:miter lim="800000"/>
          </a:ln>
        </p:spPr>
        <p:txBody>
          <a:bodyPr vert="horz" lIns="0" tIns="0" rIns="0" bIns="0" rtlCol="0" anchor="t" anchorCtr="0">
            <a:noAutofit/>
          </a:bodyPr>
          <a:lstStyle>
            <a:lvl1pPr marL="0" indent="0" algn="l" defTabSz="914400" rtl="0" eaLnBrk="1" latinLnBrk="0" hangingPunct="1">
              <a:lnSpc>
                <a:spcPct val="90000"/>
              </a:lnSpc>
              <a:spcBef>
                <a:spcPts val="1400"/>
              </a:spcBef>
              <a:buClr>
                <a:schemeClr val="accent1"/>
              </a:buClr>
              <a:buSzPct val="100000"/>
              <a:buFont typeface="Arial" pitchFamily="34" charset="0"/>
              <a:buNone/>
              <a:defRPr sz="2000" b="1" kern="1200">
                <a:solidFill>
                  <a:schemeClr val="tx1"/>
                </a:solidFill>
                <a:latin typeface="Arial" pitchFamily="34" charset="0"/>
                <a:ea typeface="+mn-ea"/>
                <a:cs typeface="Arial" pitchFamily="34" charset="0"/>
              </a:defRPr>
            </a:lvl1pPr>
            <a:lvl2pPr marL="244726" indent="0" algn="l" defTabSz="914400" rtl="0" eaLnBrk="1" latinLnBrk="0" hangingPunct="1">
              <a:lnSpc>
                <a:spcPct val="90000"/>
              </a:lnSpc>
              <a:spcBef>
                <a:spcPts val="900"/>
              </a:spcBef>
              <a:buClr>
                <a:schemeClr val="accent1"/>
              </a:buClr>
              <a:buFont typeface="Arial" pitchFamily="34" charset="0"/>
              <a:buNone/>
              <a:defRPr sz="1477" kern="1200">
                <a:solidFill>
                  <a:schemeClr val="tx1"/>
                </a:solidFill>
                <a:latin typeface="Arial" pitchFamily="34" charset="0"/>
                <a:ea typeface="+mn-ea"/>
                <a:cs typeface="Arial" pitchFamily="34" charset="0"/>
              </a:defRPr>
            </a:lvl2pPr>
            <a:lvl3pPr marL="496777" indent="0" algn="l" defTabSz="914400" rtl="0" eaLnBrk="1" latinLnBrk="0" hangingPunct="1">
              <a:lnSpc>
                <a:spcPct val="90000"/>
              </a:lnSpc>
              <a:spcBef>
                <a:spcPts val="600"/>
              </a:spcBef>
              <a:buClr>
                <a:schemeClr val="accent1"/>
              </a:buClr>
              <a:buFont typeface="Arial" pitchFamily="34" charset="0"/>
              <a:buNone/>
              <a:defRPr sz="1477" kern="1200">
                <a:solidFill>
                  <a:schemeClr val="tx1"/>
                </a:solidFill>
                <a:latin typeface="Arial" pitchFamily="34" charset="0"/>
                <a:ea typeface="+mn-ea"/>
                <a:cs typeface="Arial" pitchFamily="34" charset="0"/>
              </a:defRPr>
            </a:lvl3pPr>
            <a:lvl4pPr marL="747365" indent="0" algn="l" defTabSz="914400" rtl="0" eaLnBrk="1" latinLnBrk="0" hangingPunct="1">
              <a:lnSpc>
                <a:spcPct val="90000"/>
              </a:lnSpc>
              <a:spcBef>
                <a:spcPts val="200"/>
              </a:spcBef>
              <a:buClr>
                <a:schemeClr val="accent1"/>
              </a:buClr>
              <a:buFont typeface="Arial" pitchFamily="34" charset="0"/>
              <a:buNone/>
              <a:defRPr sz="1477" kern="1200">
                <a:solidFill>
                  <a:schemeClr val="tx1"/>
                </a:solidFill>
                <a:latin typeface="Arial" pitchFamily="34" charset="0"/>
                <a:ea typeface="+mn-ea"/>
                <a:cs typeface="Arial" pitchFamily="34" charset="0"/>
              </a:defRPr>
            </a:lvl4pPr>
            <a:lvl5pPr marL="993556" indent="0" algn="l" defTabSz="914400" rtl="0" eaLnBrk="1" latinLnBrk="0" hangingPunct="1">
              <a:lnSpc>
                <a:spcPct val="90000"/>
              </a:lnSpc>
              <a:spcBef>
                <a:spcPts val="100"/>
              </a:spcBef>
              <a:buClr>
                <a:schemeClr val="accent1"/>
              </a:buClr>
              <a:buFont typeface="Arial" pitchFamily="34" charset="0"/>
              <a:buNone/>
              <a:defRPr sz="1477"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Impact of Business Actions</a:t>
            </a:r>
          </a:p>
        </p:txBody>
      </p:sp>
    </p:spTree>
    <p:extLst>
      <p:ext uri="{BB962C8B-B14F-4D97-AF65-F5344CB8AC3E}">
        <p14:creationId xmlns:p14="http://schemas.microsoft.com/office/powerpoint/2010/main" val="169920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1" grpId="0" animBg="1"/>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73F15D6-9E20-47A0-8BB8-F061C41D4C4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021"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673F15D6-9E20-47A0-8BB8-F061C41D4C4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A6CB44D-D9C0-42E9-9503-E9B37EF68187}"/>
              </a:ext>
            </a:extLst>
          </p:cNvPr>
          <p:cNvSpPr/>
          <p:nvPr>
            <p:custDataLst>
              <p:tags r:id="rId3"/>
            </p:custDataLst>
          </p:nvPr>
        </p:nvSpPr>
        <p:spPr>
          <a:xfrm>
            <a:off x="0" y="0"/>
            <a:ext cx="158750" cy="158750"/>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ts val="900"/>
              </a:spcBef>
            </a:pPr>
            <a:endParaRPr lang="en-US" b="1" dirty="0">
              <a:solidFill>
                <a:schemeClr val="bg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ext Placeholder 1">
            <a:extLst>
              <a:ext uri="{FF2B5EF4-FFF2-40B4-BE49-F238E27FC236}">
                <a16:creationId xmlns:a16="http://schemas.microsoft.com/office/drawing/2014/main" id="{8F8B0362-0BAE-4C04-BEE2-24198A8A4BC7}"/>
              </a:ext>
            </a:extLst>
          </p:cNvPr>
          <p:cNvSpPr>
            <a:spLocks noGrp="1"/>
          </p:cNvSpPr>
          <p:nvPr>
            <p:ph type="body" sz="quarter" idx="20"/>
          </p:nvPr>
        </p:nvSpPr>
        <p:spPr/>
        <p:txBody>
          <a:bodyPr/>
          <a:lstStyle/>
          <a:p>
            <a:r>
              <a:rPr lang="en-US" dirty="0"/>
              <a:t>Further Study - Cost Analysis</a:t>
            </a:r>
            <a:endParaRPr lang="en-US" dirty="0">
              <a:solidFill>
                <a:srgbClr val="FF0000"/>
              </a:solidFill>
            </a:endParaRPr>
          </a:p>
        </p:txBody>
      </p:sp>
      <p:sp>
        <p:nvSpPr>
          <p:cNvPr id="7" name="Rectangle 6">
            <a:extLst>
              <a:ext uri="{FF2B5EF4-FFF2-40B4-BE49-F238E27FC236}">
                <a16:creationId xmlns:a16="http://schemas.microsoft.com/office/drawing/2014/main" id="{B465AAE0-CF28-419D-974B-7140FBA3F991}"/>
              </a:ext>
            </a:extLst>
          </p:cNvPr>
          <p:cNvSpPr/>
          <p:nvPr/>
        </p:nvSpPr>
        <p:spPr>
          <a:xfrm>
            <a:off x="4239490" y="1218475"/>
            <a:ext cx="1097280" cy="457200"/>
          </a:xfrm>
          <a:prstGeom prst="rect">
            <a:avLst/>
          </a:prstGeom>
          <a:solidFill>
            <a:srgbClr val="01488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Profit      Live Music</a:t>
            </a:r>
          </a:p>
        </p:txBody>
      </p:sp>
      <p:sp>
        <p:nvSpPr>
          <p:cNvPr id="13" name="Rectangle 12">
            <a:extLst>
              <a:ext uri="{FF2B5EF4-FFF2-40B4-BE49-F238E27FC236}">
                <a16:creationId xmlns:a16="http://schemas.microsoft.com/office/drawing/2014/main" id="{9B6C36A0-52E8-45C0-B12F-E58E746441FC}"/>
              </a:ext>
            </a:extLst>
          </p:cNvPr>
          <p:cNvSpPr/>
          <p:nvPr/>
        </p:nvSpPr>
        <p:spPr>
          <a:xfrm>
            <a:off x="1441371" y="2383634"/>
            <a:ext cx="1097280" cy="457200"/>
          </a:xfrm>
          <a:prstGeom prst="rect">
            <a:avLst/>
          </a:prstGeom>
          <a:solidFill>
            <a:srgbClr val="004584">
              <a:alpha val="72157"/>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Revenue Live Music</a:t>
            </a:r>
          </a:p>
        </p:txBody>
      </p:sp>
      <p:sp>
        <p:nvSpPr>
          <p:cNvPr id="14" name="Rectangle 13">
            <a:extLst>
              <a:ext uri="{FF2B5EF4-FFF2-40B4-BE49-F238E27FC236}">
                <a16:creationId xmlns:a16="http://schemas.microsoft.com/office/drawing/2014/main" id="{B54F3A9B-E4EB-4A96-98E8-BCC0A800F3F3}"/>
              </a:ext>
            </a:extLst>
          </p:cNvPr>
          <p:cNvSpPr/>
          <p:nvPr/>
        </p:nvSpPr>
        <p:spPr>
          <a:xfrm>
            <a:off x="7125007" y="2383634"/>
            <a:ext cx="1097280" cy="457200"/>
          </a:xfrm>
          <a:prstGeom prst="rect">
            <a:avLst/>
          </a:prstGeom>
          <a:solidFill>
            <a:srgbClr val="4F7AA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Cost      Live Music</a:t>
            </a:r>
          </a:p>
        </p:txBody>
      </p:sp>
      <p:sp>
        <p:nvSpPr>
          <p:cNvPr id="15" name="Rectangle 14">
            <a:extLst>
              <a:ext uri="{FF2B5EF4-FFF2-40B4-BE49-F238E27FC236}">
                <a16:creationId xmlns:a16="http://schemas.microsoft.com/office/drawing/2014/main" id="{69941D7A-8273-4A16-BC4D-058A1C974C2A}"/>
              </a:ext>
            </a:extLst>
          </p:cNvPr>
          <p:cNvSpPr/>
          <p:nvPr/>
        </p:nvSpPr>
        <p:spPr>
          <a:xfrm>
            <a:off x="307813" y="3337902"/>
            <a:ext cx="1416438" cy="457200"/>
          </a:xfrm>
          <a:prstGeom prst="rect">
            <a:avLst/>
          </a:prstGeom>
          <a:solidFill>
            <a:srgbClr val="FEC00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 of Customers</a:t>
            </a:r>
          </a:p>
        </p:txBody>
      </p:sp>
      <p:sp>
        <p:nvSpPr>
          <p:cNvPr id="16" name="Rectangle 15">
            <a:extLst>
              <a:ext uri="{FF2B5EF4-FFF2-40B4-BE49-F238E27FC236}">
                <a16:creationId xmlns:a16="http://schemas.microsoft.com/office/drawing/2014/main" id="{CFB79E2A-8E7F-4B1A-9111-E4EAF9D1239B}"/>
              </a:ext>
            </a:extLst>
          </p:cNvPr>
          <p:cNvSpPr/>
          <p:nvPr/>
        </p:nvSpPr>
        <p:spPr>
          <a:xfrm>
            <a:off x="2650688" y="3337902"/>
            <a:ext cx="1294518" cy="457200"/>
          </a:xfrm>
          <a:prstGeom prst="rect">
            <a:avLst/>
          </a:prstGeom>
          <a:solidFill>
            <a:srgbClr val="FEC00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Revenue per Customer</a:t>
            </a:r>
          </a:p>
        </p:txBody>
      </p:sp>
      <p:sp>
        <p:nvSpPr>
          <p:cNvPr id="17" name="Rectangle 16">
            <a:extLst>
              <a:ext uri="{FF2B5EF4-FFF2-40B4-BE49-F238E27FC236}">
                <a16:creationId xmlns:a16="http://schemas.microsoft.com/office/drawing/2014/main" id="{334DBD9F-1AE8-4AE9-BBE9-DBA20970BFCB}"/>
              </a:ext>
            </a:extLst>
          </p:cNvPr>
          <p:cNvSpPr/>
          <p:nvPr/>
        </p:nvSpPr>
        <p:spPr>
          <a:xfrm>
            <a:off x="5705321" y="3337902"/>
            <a:ext cx="1097280" cy="457200"/>
          </a:xfrm>
          <a:prstGeom prst="rect">
            <a:avLst/>
          </a:prstGeom>
          <a:solidFill>
            <a:srgbClr val="FEC00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Fixed Cost</a:t>
            </a:r>
          </a:p>
        </p:txBody>
      </p:sp>
      <p:sp>
        <p:nvSpPr>
          <p:cNvPr id="18" name="Rectangle 17">
            <a:extLst>
              <a:ext uri="{FF2B5EF4-FFF2-40B4-BE49-F238E27FC236}">
                <a16:creationId xmlns:a16="http://schemas.microsoft.com/office/drawing/2014/main" id="{0A773DA4-D159-43FF-94CE-58425EAC8E5B}"/>
              </a:ext>
            </a:extLst>
          </p:cNvPr>
          <p:cNvSpPr/>
          <p:nvPr/>
        </p:nvSpPr>
        <p:spPr>
          <a:xfrm>
            <a:off x="7125007" y="3337902"/>
            <a:ext cx="1097280" cy="457200"/>
          </a:xfrm>
          <a:prstGeom prst="rect">
            <a:avLst/>
          </a:prstGeom>
          <a:solidFill>
            <a:srgbClr val="FEC00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Variable Cost</a:t>
            </a:r>
          </a:p>
        </p:txBody>
      </p:sp>
      <p:sp>
        <p:nvSpPr>
          <p:cNvPr id="26" name="Rectangle 25">
            <a:extLst>
              <a:ext uri="{FF2B5EF4-FFF2-40B4-BE49-F238E27FC236}">
                <a16:creationId xmlns:a16="http://schemas.microsoft.com/office/drawing/2014/main" id="{9DD703C2-04D9-4EC3-B334-B37BBF9F57CF}"/>
              </a:ext>
            </a:extLst>
          </p:cNvPr>
          <p:cNvSpPr/>
          <p:nvPr/>
        </p:nvSpPr>
        <p:spPr>
          <a:xfrm>
            <a:off x="2102048" y="4977116"/>
            <a:ext cx="1097280" cy="457200"/>
          </a:xfrm>
          <a:prstGeom prst="rect">
            <a:avLst/>
          </a:prstGeom>
          <a:solidFill>
            <a:srgbClr val="FFECC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tx1"/>
                </a:solidFill>
                <a:latin typeface="Arial" pitchFamily="34" charset="0"/>
                <a:cs typeface="Arial" pitchFamily="34" charset="0"/>
              </a:rPr>
              <a:t># of Reviews</a:t>
            </a:r>
          </a:p>
        </p:txBody>
      </p:sp>
      <p:sp>
        <p:nvSpPr>
          <p:cNvPr id="30" name="Rectangle 29">
            <a:extLst>
              <a:ext uri="{FF2B5EF4-FFF2-40B4-BE49-F238E27FC236}">
                <a16:creationId xmlns:a16="http://schemas.microsoft.com/office/drawing/2014/main" id="{99DE302C-1E11-4A36-A03B-DE3C4257F103}"/>
              </a:ext>
            </a:extLst>
          </p:cNvPr>
          <p:cNvSpPr/>
          <p:nvPr/>
        </p:nvSpPr>
        <p:spPr>
          <a:xfrm>
            <a:off x="2107714" y="4189647"/>
            <a:ext cx="1091609" cy="590197"/>
          </a:xfrm>
          <a:prstGeom prst="rect">
            <a:avLst/>
          </a:prstGeom>
          <a:solidFill>
            <a:srgbClr val="FFECC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tx1"/>
                </a:solidFill>
                <a:latin typeface="Arial" pitchFamily="34" charset="0"/>
                <a:cs typeface="Arial" pitchFamily="34" charset="0"/>
              </a:rPr>
              <a:t>Average Rating</a:t>
            </a:r>
          </a:p>
        </p:txBody>
      </p:sp>
      <p:sp>
        <p:nvSpPr>
          <p:cNvPr id="23" name="Rectangle 22">
            <a:extLst>
              <a:ext uri="{FF2B5EF4-FFF2-40B4-BE49-F238E27FC236}">
                <a16:creationId xmlns:a16="http://schemas.microsoft.com/office/drawing/2014/main" id="{8857F0B2-B96F-4260-AE06-98FA8DFA7B41}"/>
              </a:ext>
            </a:extLst>
          </p:cNvPr>
          <p:cNvSpPr/>
          <p:nvPr/>
        </p:nvSpPr>
        <p:spPr>
          <a:xfrm>
            <a:off x="5705321" y="4405091"/>
            <a:ext cx="1097280" cy="457200"/>
          </a:xfrm>
          <a:prstGeom prst="rect">
            <a:avLst/>
          </a:prstGeom>
          <a:solidFill>
            <a:srgbClr val="FFECC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tx1"/>
                </a:solidFill>
                <a:latin typeface="Arial" pitchFamily="34" charset="0"/>
                <a:cs typeface="Arial" pitchFamily="34" charset="0"/>
              </a:rPr>
              <a:t>Setup Cost</a:t>
            </a:r>
          </a:p>
        </p:txBody>
      </p:sp>
      <p:sp>
        <p:nvSpPr>
          <p:cNvPr id="28" name="Rectangle 27">
            <a:extLst>
              <a:ext uri="{FF2B5EF4-FFF2-40B4-BE49-F238E27FC236}">
                <a16:creationId xmlns:a16="http://schemas.microsoft.com/office/drawing/2014/main" id="{BF9A2922-0E22-404C-9F8C-14445DEA9915}"/>
              </a:ext>
            </a:extLst>
          </p:cNvPr>
          <p:cNvSpPr/>
          <p:nvPr/>
        </p:nvSpPr>
        <p:spPr>
          <a:xfrm>
            <a:off x="7125007" y="4405091"/>
            <a:ext cx="1097280" cy="457200"/>
          </a:xfrm>
          <a:prstGeom prst="rect">
            <a:avLst/>
          </a:prstGeom>
          <a:solidFill>
            <a:srgbClr val="FFECC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tx1"/>
                </a:solidFill>
                <a:latin typeface="Arial" pitchFamily="34" charset="0"/>
                <a:cs typeface="Arial" pitchFamily="34" charset="0"/>
              </a:rPr>
              <a:t>Artist Cost</a:t>
            </a:r>
          </a:p>
        </p:txBody>
      </p:sp>
      <p:sp>
        <p:nvSpPr>
          <p:cNvPr id="32" name="Rectangle 31">
            <a:extLst>
              <a:ext uri="{FF2B5EF4-FFF2-40B4-BE49-F238E27FC236}">
                <a16:creationId xmlns:a16="http://schemas.microsoft.com/office/drawing/2014/main" id="{C27E80E6-2E61-42D3-947F-6D01D77D6534}"/>
              </a:ext>
            </a:extLst>
          </p:cNvPr>
          <p:cNvSpPr/>
          <p:nvPr/>
        </p:nvSpPr>
        <p:spPr>
          <a:xfrm>
            <a:off x="8500907" y="3337902"/>
            <a:ext cx="1097280" cy="457200"/>
          </a:xfrm>
          <a:prstGeom prst="rect">
            <a:avLst/>
          </a:prstGeom>
          <a:solidFill>
            <a:srgbClr val="FEC00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Opportunity Cost</a:t>
            </a:r>
          </a:p>
        </p:txBody>
      </p:sp>
      <p:cxnSp>
        <p:nvCxnSpPr>
          <p:cNvPr id="8" name="Connector: Elbow 7">
            <a:extLst>
              <a:ext uri="{FF2B5EF4-FFF2-40B4-BE49-F238E27FC236}">
                <a16:creationId xmlns:a16="http://schemas.microsoft.com/office/drawing/2014/main" id="{1DBAC6D2-9363-4A46-9C8D-26CDEC950D96}"/>
              </a:ext>
            </a:extLst>
          </p:cNvPr>
          <p:cNvCxnSpPr>
            <a:cxnSpLocks/>
            <a:stCxn id="7" idx="2"/>
            <a:endCxn id="14" idx="0"/>
          </p:cNvCxnSpPr>
          <p:nvPr/>
        </p:nvCxnSpPr>
        <p:spPr>
          <a:xfrm rot="16200000" flipH="1">
            <a:off x="5876909" y="586895"/>
            <a:ext cx="707959" cy="2885517"/>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7DD2C179-6B6E-4335-AB23-8A85BC3E3501}"/>
              </a:ext>
            </a:extLst>
          </p:cNvPr>
          <p:cNvCxnSpPr>
            <a:cxnSpLocks/>
            <a:stCxn id="7" idx="2"/>
            <a:endCxn id="13" idx="0"/>
          </p:cNvCxnSpPr>
          <p:nvPr/>
        </p:nvCxnSpPr>
        <p:spPr>
          <a:xfrm rot="5400000">
            <a:off x="3035092" y="630595"/>
            <a:ext cx="707959" cy="2798119"/>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FBD78EB8-CD95-4B17-AA51-2984A70191C8}"/>
              </a:ext>
            </a:extLst>
          </p:cNvPr>
          <p:cNvCxnSpPr>
            <a:cxnSpLocks/>
            <a:stCxn id="13" idx="2"/>
            <a:endCxn id="15" idx="0"/>
          </p:cNvCxnSpPr>
          <p:nvPr/>
        </p:nvCxnSpPr>
        <p:spPr>
          <a:xfrm rot="5400000">
            <a:off x="1254488" y="2602379"/>
            <a:ext cx="497068" cy="973979"/>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91B152F-915C-470C-970C-33FEB5348E51}"/>
              </a:ext>
            </a:extLst>
          </p:cNvPr>
          <p:cNvCxnSpPr>
            <a:cxnSpLocks/>
            <a:stCxn id="13" idx="2"/>
            <a:endCxn id="16" idx="0"/>
          </p:cNvCxnSpPr>
          <p:nvPr/>
        </p:nvCxnSpPr>
        <p:spPr>
          <a:xfrm rot="16200000" flipH="1">
            <a:off x="2395445" y="2435400"/>
            <a:ext cx="497068" cy="1307936"/>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D92E36EA-6A50-4B92-A722-2F30E1EDF143}"/>
              </a:ext>
            </a:extLst>
          </p:cNvPr>
          <p:cNvCxnSpPr>
            <a:cxnSpLocks/>
            <a:stCxn id="14" idx="2"/>
            <a:endCxn id="32" idx="0"/>
          </p:cNvCxnSpPr>
          <p:nvPr/>
        </p:nvCxnSpPr>
        <p:spPr>
          <a:xfrm rot="16200000" flipH="1">
            <a:off x="8113063" y="2401418"/>
            <a:ext cx="497068" cy="1375900"/>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D4C4994-C24D-44D2-8CD8-720EC35D10C6}"/>
              </a:ext>
            </a:extLst>
          </p:cNvPr>
          <p:cNvCxnSpPr>
            <a:cxnSpLocks/>
            <a:stCxn id="14" idx="2"/>
            <a:endCxn id="17" idx="0"/>
          </p:cNvCxnSpPr>
          <p:nvPr/>
        </p:nvCxnSpPr>
        <p:spPr>
          <a:xfrm rot="5400000">
            <a:off x="6715270" y="2379525"/>
            <a:ext cx="497068" cy="1419686"/>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4EBF4F9-7E22-4AEF-AB42-DA3B8F97F4E5}"/>
              </a:ext>
            </a:extLst>
          </p:cNvPr>
          <p:cNvCxnSpPr>
            <a:cxnSpLocks/>
            <a:stCxn id="15" idx="2"/>
            <a:endCxn id="30" idx="1"/>
          </p:cNvCxnSpPr>
          <p:nvPr/>
        </p:nvCxnSpPr>
        <p:spPr>
          <a:xfrm rot="16200000" flipH="1">
            <a:off x="1217051" y="3594083"/>
            <a:ext cx="689644" cy="1091682"/>
          </a:xfrm>
          <a:prstGeom prst="bentConnector2">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4BEAFAE-12F0-4C3D-BE9E-DB4130D80BBB}"/>
              </a:ext>
            </a:extLst>
          </p:cNvPr>
          <p:cNvCxnSpPr>
            <a:cxnSpLocks/>
            <a:stCxn id="15" idx="2"/>
            <a:endCxn id="26" idx="1"/>
          </p:cNvCxnSpPr>
          <p:nvPr/>
        </p:nvCxnSpPr>
        <p:spPr>
          <a:xfrm rot="16200000" flipH="1">
            <a:off x="853733" y="3957401"/>
            <a:ext cx="1410614" cy="1086016"/>
          </a:xfrm>
          <a:prstGeom prst="bentConnector2">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E6B8B9-4B76-43B6-B922-9D6F9C59749D}"/>
              </a:ext>
            </a:extLst>
          </p:cNvPr>
          <p:cNvCxnSpPr>
            <a:cxnSpLocks/>
            <a:stCxn id="18" idx="2"/>
            <a:endCxn id="28" idx="0"/>
          </p:cNvCxnSpPr>
          <p:nvPr/>
        </p:nvCxnSpPr>
        <p:spPr>
          <a:xfrm>
            <a:off x="7673647" y="3795102"/>
            <a:ext cx="0" cy="609989"/>
          </a:xfrm>
          <a:prstGeom prst="straightConnector1">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FAB4F75-7AA2-4E75-A885-D1E8B6603C03}"/>
              </a:ext>
            </a:extLst>
          </p:cNvPr>
          <p:cNvCxnSpPr>
            <a:cxnSpLocks/>
            <a:stCxn id="17" idx="2"/>
            <a:endCxn id="23" idx="0"/>
          </p:cNvCxnSpPr>
          <p:nvPr/>
        </p:nvCxnSpPr>
        <p:spPr>
          <a:xfrm>
            <a:off x="6253961" y="3795102"/>
            <a:ext cx="0" cy="609989"/>
          </a:xfrm>
          <a:prstGeom prst="straightConnector1">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1D1726B9-5A78-455B-A2BB-F1A0B51586A7}"/>
              </a:ext>
            </a:extLst>
          </p:cNvPr>
          <p:cNvSpPr/>
          <p:nvPr/>
        </p:nvSpPr>
        <p:spPr>
          <a:xfrm>
            <a:off x="8500907" y="4400586"/>
            <a:ext cx="1097280" cy="457200"/>
          </a:xfrm>
          <a:prstGeom prst="rect">
            <a:avLst/>
          </a:prstGeom>
          <a:solidFill>
            <a:srgbClr val="FFECC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tx1"/>
                </a:solidFill>
                <a:latin typeface="Arial" pitchFamily="34" charset="0"/>
                <a:cs typeface="Arial" pitchFamily="34" charset="0"/>
              </a:rPr>
              <a:t>Space Utilization</a:t>
            </a:r>
          </a:p>
        </p:txBody>
      </p:sp>
      <p:cxnSp>
        <p:nvCxnSpPr>
          <p:cNvPr id="75" name="Straight Arrow Connector 74">
            <a:extLst>
              <a:ext uri="{FF2B5EF4-FFF2-40B4-BE49-F238E27FC236}">
                <a16:creationId xmlns:a16="http://schemas.microsoft.com/office/drawing/2014/main" id="{4AF452C4-B018-4914-B7E6-A910AD539EA8}"/>
              </a:ext>
            </a:extLst>
          </p:cNvPr>
          <p:cNvCxnSpPr>
            <a:cxnSpLocks/>
          </p:cNvCxnSpPr>
          <p:nvPr/>
        </p:nvCxnSpPr>
        <p:spPr>
          <a:xfrm>
            <a:off x="9066249" y="3795102"/>
            <a:ext cx="0" cy="609989"/>
          </a:xfrm>
          <a:prstGeom prst="straightConnector1">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8">
            <a:extLst>
              <a:ext uri="{FF2B5EF4-FFF2-40B4-BE49-F238E27FC236}">
                <a16:creationId xmlns:a16="http://schemas.microsoft.com/office/drawing/2014/main" id="{C3AF3CAF-CB60-9A41-A819-E247EF5EF66B}"/>
              </a:ext>
            </a:extLst>
          </p:cNvPr>
          <p:cNvCxnSpPr>
            <a:cxnSpLocks/>
          </p:cNvCxnSpPr>
          <p:nvPr/>
        </p:nvCxnSpPr>
        <p:spPr>
          <a:xfrm rot="16200000" flipH="1">
            <a:off x="7561255" y="3204824"/>
            <a:ext cx="219192" cy="0"/>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D7B3AAF-3644-254A-B85E-C25C0E120727}"/>
              </a:ext>
            </a:extLst>
          </p:cNvPr>
          <p:cNvSpPr txBox="1"/>
          <p:nvPr/>
        </p:nvSpPr>
        <p:spPr>
          <a:xfrm>
            <a:off x="-8143" y="5719283"/>
            <a:ext cx="9906000" cy="421569"/>
          </a:xfrm>
          <a:prstGeom prst="rect">
            <a:avLst/>
          </a:prstGeom>
          <a:noFill/>
          <a:ln w="6350" cap="flat">
            <a:noFill/>
            <a:miter lim="800000"/>
          </a:ln>
        </p:spPr>
        <p:txBody>
          <a:bodyPr vert="horz" wrap="square" lIns="252476" tIns="76200" rIns="252476" bIns="76200" rtlCol="0" anchor="ctr" anchorCtr="0">
            <a:noAutofit/>
          </a:bodyPr>
          <a:lstStyle/>
          <a:p>
            <a:pPr eaLnBrk="0" hangingPunct="0">
              <a:lnSpc>
                <a:spcPct val="90000"/>
              </a:lnSpc>
            </a:pPr>
            <a:r>
              <a:rPr lang="en-US" b="1" dirty="0">
                <a:solidFill>
                  <a:srgbClr val="014884"/>
                </a:solidFill>
                <a:cs typeface="Arial" pitchFamily="34" charset="0"/>
              </a:rPr>
              <a:t>Can be profitable if the revenue from investing is greater than cost to set it up.</a:t>
            </a:r>
          </a:p>
        </p:txBody>
      </p:sp>
      <p:sp>
        <p:nvSpPr>
          <p:cNvPr id="36" name="Down Arrow 35">
            <a:extLst>
              <a:ext uri="{FF2B5EF4-FFF2-40B4-BE49-F238E27FC236}">
                <a16:creationId xmlns:a16="http://schemas.microsoft.com/office/drawing/2014/main" id="{2289C033-DE10-0443-A438-DB91A3755D1C}"/>
              </a:ext>
            </a:extLst>
          </p:cNvPr>
          <p:cNvSpPr/>
          <p:nvPr/>
        </p:nvSpPr>
        <p:spPr>
          <a:xfrm rot="10800000" flipH="1">
            <a:off x="978872" y="2260186"/>
            <a:ext cx="286407" cy="580647"/>
          </a:xfrm>
          <a:prstGeom prst="downArrow">
            <a:avLst/>
          </a:prstGeom>
          <a:solidFill>
            <a:srgbClr val="FEC003"/>
          </a:solidFill>
          <a:ln w="6350" cap="flat">
            <a:solidFill>
              <a:srgbClr val="FEC00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highlight>
                <a:srgbClr val="FEC003"/>
              </a:highlight>
              <a:latin typeface="Arial" pitchFamily="34" charset="0"/>
              <a:cs typeface="Arial" pitchFamily="34" charset="0"/>
            </a:endParaRPr>
          </a:p>
        </p:txBody>
      </p:sp>
      <p:sp>
        <p:nvSpPr>
          <p:cNvPr id="38" name="Down Arrow 37">
            <a:extLst>
              <a:ext uri="{FF2B5EF4-FFF2-40B4-BE49-F238E27FC236}">
                <a16:creationId xmlns:a16="http://schemas.microsoft.com/office/drawing/2014/main" id="{711DB262-C7F0-2746-8F11-BCC202258620}"/>
              </a:ext>
            </a:extLst>
          </p:cNvPr>
          <p:cNvSpPr/>
          <p:nvPr/>
        </p:nvSpPr>
        <p:spPr>
          <a:xfrm rot="10800000" flipH="1">
            <a:off x="1794465" y="3293764"/>
            <a:ext cx="286407" cy="580647"/>
          </a:xfrm>
          <a:prstGeom prst="downArrow">
            <a:avLst/>
          </a:prstGeom>
          <a:solidFill>
            <a:srgbClr val="FEC003"/>
          </a:solidFill>
          <a:ln w="6350" cap="flat">
            <a:solidFill>
              <a:srgbClr val="FEC00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highlight>
                <a:srgbClr val="FEC003"/>
              </a:highlight>
              <a:latin typeface="Arial" pitchFamily="34" charset="0"/>
              <a:cs typeface="Arial" pitchFamily="34" charset="0"/>
            </a:endParaRPr>
          </a:p>
        </p:txBody>
      </p:sp>
      <p:sp>
        <p:nvSpPr>
          <p:cNvPr id="39" name="Down Arrow 38">
            <a:extLst>
              <a:ext uri="{FF2B5EF4-FFF2-40B4-BE49-F238E27FC236}">
                <a16:creationId xmlns:a16="http://schemas.microsoft.com/office/drawing/2014/main" id="{17684DAC-1492-6E4F-B2B6-357A4612418E}"/>
              </a:ext>
            </a:extLst>
          </p:cNvPr>
          <p:cNvSpPr/>
          <p:nvPr/>
        </p:nvSpPr>
        <p:spPr>
          <a:xfrm rot="10800000" flipH="1">
            <a:off x="6627321" y="2281354"/>
            <a:ext cx="286407" cy="580647"/>
          </a:xfrm>
          <a:prstGeom prst="downArrow">
            <a:avLst/>
          </a:prstGeom>
          <a:solidFill>
            <a:srgbClr val="FEC003"/>
          </a:solidFill>
          <a:ln w="6350" cap="flat">
            <a:solidFill>
              <a:srgbClr val="FEC00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highlight>
                <a:srgbClr val="FEC003"/>
              </a:highlight>
              <a:latin typeface="Arial" pitchFamily="34" charset="0"/>
              <a:cs typeface="Arial" pitchFamily="34" charset="0"/>
            </a:endParaRPr>
          </a:p>
        </p:txBody>
      </p:sp>
      <p:sp>
        <p:nvSpPr>
          <p:cNvPr id="42" name="Rectangle 41">
            <a:extLst>
              <a:ext uri="{FF2B5EF4-FFF2-40B4-BE49-F238E27FC236}">
                <a16:creationId xmlns:a16="http://schemas.microsoft.com/office/drawing/2014/main" id="{2833099D-89EF-6749-B8CA-8448D327A872}"/>
              </a:ext>
            </a:extLst>
          </p:cNvPr>
          <p:cNvSpPr/>
          <p:nvPr/>
        </p:nvSpPr>
        <p:spPr>
          <a:xfrm>
            <a:off x="6969407" y="4944929"/>
            <a:ext cx="1308559" cy="646331"/>
          </a:xfrm>
          <a:prstGeom prst="rect">
            <a:avLst/>
          </a:prstGeom>
        </p:spPr>
        <p:txBody>
          <a:bodyPr wrap="square">
            <a:spAutoFit/>
          </a:bodyPr>
          <a:lstStyle/>
          <a:p>
            <a:pPr algn="ctr"/>
            <a:r>
              <a:rPr lang="en-US" dirty="0">
                <a:solidFill>
                  <a:srgbClr val="222222"/>
                </a:solidFill>
                <a:latin typeface="Roboto"/>
              </a:rPr>
              <a:t>$50 - $100 </a:t>
            </a:r>
          </a:p>
          <a:p>
            <a:r>
              <a:rPr lang="en-US" dirty="0">
                <a:solidFill>
                  <a:srgbClr val="222222"/>
                </a:solidFill>
                <a:latin typeface="Roboto"/>
              </a:rPr>
              <a:t>per hour</a:t>
            </a:r>
            <a:endParaRPr lang="en-US" dirty="0"/>
          </a:p>
        </p:txBody>
      </p:sp>
      <p:sp>
        <p:nvSpPr>
          <p:cNvPr id="44" name="Rectangle 43">
            <a:extLst>
              <a:ext uri="{FF2B5EF4-FFF2-40B4-BE49-F238E27FC236}">
                <a16:creationId xmlns:a16="http://schemas.microsoft.com/office/drawing/2014/main" id="{8D748681-A30D-7448-A74A-68B980A6911C}"/>
              </a:ext>
            </a:extLst>
          </p:cNvPr>
          <p:cNvSpPr/>
          <p:nvPr/>
        </p:nvSpPr>
        <p:spPr>
          <a:xfrm>
            <a:off x="5618883" y="4944930"/>
            <a:ext cx="1031051" cy="646331"/>
          </a:xfrm>
          <a:prstGeom prst="rect">
            <a:avLst/>
          </a:prstGeom>
        </p:spPr>
        <p:txBody>
          <a:bodyPr wrap="none">
            <a:spAutoFit/>
          </a:bodyPr>
          <a:lstStyle/>
          <a:p>
            <a:pPr algn="ctr"/>
            <a:r>
              <a:rPr lang="en-US" dirty="0">
                <a:solidFill>
                  <a:srgbClr val="222222"/>
                </a:solidFill>
                <a:latin typeface="Roboto"/>
              </a:rPr>
              <a:t>$500 </a:t>
            </a:r>
          </a:p>
          <a:p>
            <a:r>
              <a:rPr lang="en-US" dirty="0">
                <a:solidFill>
                  <a:srgbClr val="222222"/>
                </a:solidFill>
                <a:latin typeface="Roboto"/>
              </a:rPr>
              <a:t>per year</a:t>
            </a:r>
            <a:endParaRPr lang="en-US" dirty="0"/>
          </a:p>
        </p:txBody>
      </p:sp>
      <p:graphicFrame>
        <p:nvGraphicFramePr>
          <p:cNvPr id="46" name="Table 7">
            <a:extLst>
              <a:ext uri="{FF2B5EF4-FFF2-40B4-BE49-F238E27FC236}">
                <a16:creationId xmlns:a16="http://schemas.microsoft.com/office/drawing/2014/main" id="{EABD56CB-CD54-FC45-8404-950515FD6AC5}"/>
              </a:ext>
            </a:extLst>
          </p:cNvPr>
          <p:cNvGraphicFramePr>
            <a:graphicFrameLocks noGrp="1"/>
          </p:cNvGraphicFramePr>
          <p:nvPr>
            <p:extLst>
              <p:ext uri="{D42A27DB-BD31-4B8C-83A1-F6EECF244321}">
                <p14:modId xmlns:p14="http://schemas.microsoft.com/office/powerpoint/2010/main" val="4066672210"/>
              </p:ext>
            </p:extLst>
          </p:nvPr>
        </p:nvGraphicFramePr>
        <p:xfrm>
          <a:off x="79100" y="6191726"/>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54" name="Rectangle 53">
            <a:extLst>
              <a:ext uri="{FF2B5EF4-FFF2-40B4-BE49-F238E27FC236}">
                <a16:creationId xmlns:a16="http://schemas.microsoft.com/office/drawing/2014/main" id="{0CA14AF4-5494-2349-B3E9-68B1149FA89C}"/>
              </a:ext>
            </a:extLst>
          </p:cNvPr>
          <p:cNvSpPr/>
          <p:nvPr/>
        </p:nvSpPr>
        <p:spPr>
          <a:xfrm>
            <a:off x="7876182" y="6176483"/>
            <a:ext cx="1950720"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55" name="Rectangle 54">
            <a:extLst>
              <a:ext uri="{FF2B5EF4-FFF2-40B4-BE49-F238E27FC236}">
                <a16:creationId xmlns:a16="http://schemas.microsoft.com/office/drawing/2014/main" id="{D5E015D7-4146-0F44-BBC5-1A8848DED154}"/>
              </a:ext>
            </a:extLst>
          </p:cNvPr>
          <p:cNvSpPr/>
          <p:nvPr/>
        </p:nvSpPr>
        <p:spPr>
          <a:xfrm>
            <a:off x="79098" y="6191726"/>
            <a:ext cx="5876844"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56" name="TextBox 55">
            <a:extLst>
              <a:ext uri="{FF2B5EF4-FFF2-40B4-BE49-F238E27FC236}">
                <a16:creationId xmlns:a16="http://schemas.microsoft.com/office/drawing/2014/main" id="{5E3FFA0E-EFB4-6145-A899-B0CA18B2625B}"/>
              </a:ext>
            </a:extLst>
          </p:cNvPr>
          <p:cNvSpPr txBox="1"/>
          <p:nvPr/>
        </p:nvSpPr>
        <p:spPr>
          <a:xfrm>
            <a:off x="97547" y="6432057"/>
            <a:ext cx="6400800" cy="368300"/>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r>
              <a:rPr lang="en-US" sz="800" dirty="0">
                <a:hlinkClick r:id="rId8"/>
              </a:rPr>
              <a:t>https://www.thumbtack.com/p/musician-cost</a:t>
            </a:r>
            <a:endParaRPr lang="en-US" sz="800" dirty="0"/>
          </a:p>
          <a:p>
            <a:pPr marL="228600" indent="-228600">
              <a:lnSpc>
                <a:spcPct val="90000"/>
              </a:lnSpc>
              <a:spcBef>
                <a:spcPct val="0"/>
              </a:spcBef>
              <a:buClr>
                <a:schemeClr val="bg2"/>
              </a:buClr>
            </a:pPr>
            <a:r>
              <a:rPr lang="en-US" sz="800" dirty="0">
                <a:hlinkClick r:id="rId9"/>
              </a:rPr>
              <a:t>/</a:t>
            </a:r>
            <a:endParaRPr lang="en-US" sz="600" dirty="0">
              <a:latin typeface="Arial" panose="020B0604020202020204" pitchFamily="34" charset="0"/>
            </a:endParaRPr>
          </a:p>
        </p:txBody>
      </p:sp>
    </p:spTree>
    <p:extLst>
      <p:ext uri="{BB962C8B-B14F-4D97-AF65-F5344CB8AC3E}">
        <p14:creationId xmlns:p14="http://schemas.microsoft.com/office/powerpoint/2010/main" val="301403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6" grpId="0" animBg="1"/>
      <p:bldP spid="38"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5E2FA-44C9-7B47-82E3-34864E6EA5C7}"/>
              </a:ext>
            </a:extLst>
          </p:cNvPr>
          <p:cNvSpPr>
            <a:spLocks noGrp="1"/>
          </p:cNvSpPr>
          <p:nvPr>
            <p:ph type="body" sz="quarter" idx="20"/>
          </p:nvPr>
        </p:nvSpPr>
        <p:spPr/>
        <p:txBody>
          <a:bodyPr/>
          <a:lstStyle/>
          <a:p>
            <a:r>
              <a:rPr lang="en-US" dirty="0"/>
              <a:t>Limitations</a:t>
            </a:r>
          </a:p>
        </p:txBody>
      </p:sp>
      <p:sp>
        <p:nvSpPr>
          <p:cNvPr id="5" name="TextBox 4">
            <a:extLst>
              <a:ext uri="{FF2B5EF4-FFF2-40B4-BE49-F238E27FC236}">
                <a16:creationId xmlns:a16="http://schemas.microsoft.com/office/drawing/2014/main" id="{619E22B6-69D6-C140-93B3-5580340D8235}"/>
              </a:ext>
            </a:extLst>
          </p:cNvPr>
          <p:cNvSpPr txBox="1"/>
          <p:nvPr/>
        </p:nvSpPr>
        <p:spPr>
          <a:xfrm>
            <a:off x="272640" y="1074420"/>
            <a:ext cx="8791349" cy="2046714"/>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sz="2000" dirty="0">
                <a:latin typeface="Arial "/>
              </a:rPr>
              <a:t>Limited Number of Bars: Scraping is time consuming.</a:t>
            </a:r>
          </a:p>
          <a:p>
            <a:pPr>
              <a:lnSpc>
                <a:spcPct val="90000"/>
              </a:lnSpc>
              <a:spcBef>
                <a:spcPts val="600"/>
              </a:spcBef>
              <a:buClr>
                <a:schemeClr val="bg2"/>
              </a:buClr>
            </a:pPr>
            <a:endParaRPr lang="en-US" sz="2000" dirty="0">
              <a:latin typeface="Arial "/>
            </a:endParaRPr>
          </a:p>
          <a:p>
            <a:pPr marL="285750" indent="-285750">
              <a:lnSpc>
                <a:spcPct val="90000"/>
              </a:lnSpc>
              <a:spcBef>
                <a:spcPts val="600"/>
              </a:spcBef>
              <a:buClr>
                <a:schemeClr val="bg2"/>
              </a:buClr>
              <a:buFont typeface="Arial" panose="020B0604020202020204" pitchFamily="34" charset="0"/>
              <a:buChar char="•"/>
            </a:pPr>
            <a:r>
              <a:rPr lang="en-US" sz="2000" dirty="0">
                <a:latin typeface="Arial "/>
              </a:rPr>
              <a:t>Equal weightage to each review : More weightage could have been given to</a:t>
            </a:r>
          </a:p>
          <a:p>
            <a:pPr>
              <a:lnSpc>
                <a:spcPct val="90000"/>
              </a:lnSpc>
              <a:spcBef>
                <a:spcPts val="600"/>
              </a:spcBef>
              <a:buClr>
                <a:schemeClr val="bg2"/>
              </a:buClr>
            </a:pPr>
            <a:r>
              <a:rPr lang="en-US" sz="2000" dirty="0">
                <a:latin typeface="Arial "/>
              </a:rPr>
              <a:t>				      most useful reviews. </a:t>
            </a:r>
          </a:p>
          <a:p>
            <a:pPr>
              <a:lnSpc>
                <a:spcPct val="90000"/>
              </a:lnSpc>
              <a:spcBef>
                <a:spcPts val="600"/>
              </a:spcBef>
              <a:buClr>
                <a:schemeClr val="bg2"/>
              </a:buClr>
            </a:pPr>
            <a:endParaRPr lang="en-US" sz="2000" dirty="0">
              <a:latin typeface="Arial "/>
            </a:endParaRPr>
          </a:p>
          <a:p>
            <a:pPr marL="285750" indent="-285750">
              <a:lnSpc>
                <a:spcPct val="90000"/>
              </a:lnSpc>
              <a:spcBef>
                <a:spcPts val="600"/>
              </a:spcBef>
              <a:buClr>
                <a:schemeClr val="bg2"/>
              </a:buClr>
              <a:buFont typeface="Arial" panose="020B0604020202020204" pitchFamily="34" charset="0"/>
              <a:buChar char="•"/>
            </a:pPr>
            <a:r>
              <a:rPr lang="en-US" sz="2000" dirty="0">
                <a:latin typeface="Arial "/>
              </a:rPr>
              <a:t>Assumption: Enough Budget and Space in bar to deploy Live music</a:t>
            </a:r>
          </a:p>
        </p:txBody>
      </p:sp>
      <p:sp>
        <p:nvSpPr>
          <p:cNvPr id="9" name="TextBox 8">
            <a:extLst>
              <a:ext uri="{FF2B5EF4-FFF2-40B4-BE49-F238E27FC236}">
                <a16:creationId xmlns:a16="http://schemas.microsoft.com/office/drawing/2014/main" id="{E81F0481-EE21-4F48-931A-A0A86FE4495F}"/>
              </a:ext>
            </a:extLst>
          </p:cNvPr>
          <p:cNvSpPr txBox="1"/>
          <p:nvPr/>
        </p:nvSpPr>
        <p:spPr>
          <a:xfrm>
            <a:off x="109596" y="6489700"/>
            <a:ext cx="6400800" cy="368300"/>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r>
              <a:rPr lang="en-US" sz="800" dirty="0">
                <a:hlinkClick r:id="rId3"/>
              </a:rPr>
              <a:t>http://crazyalanswampshack.com/blog/why-live-music-promotes-a-better-restaurant-dining-experience-for-everyone/</a:t>
            </a:r>
            <a:endParaRPr lang="en-US" sz="600" dirty="0">
              <a:latin typeface="Arial" panose="020B0604020202020204" pitchFamily="34" charset="0"/>
            </a:endParaRPr>
          </a:p>
        </p:txBody>
      </p:sp>
      <p:graphicFrame>
        <p:nvGraphicFramePr>
          <p:cNvPr id="10" name="Table 7">
            <a:extLst>
              <a:ext uri="{FF2B5EF4-FFF2-40B4-BE49-F238E27FC236}">
                <a16:creationId xmlns:a16="http://schemas.microsoft.com/office/drawing/2014/main" id="{27581B35-3386-AF43-B2F4-3EE538E348AB}"/>
              </a:ext>
            </a:extLst>
          </p:cNvPr>
          <p:cNvGraphicFramePr>
            <a:graphicFrameLocks noGrp="1"/>
          </p:cNvGraphicFramePr>
          <p:nvPr>
            <p:extLst>
              <p:ext uri="{D42A27DB-BD31-4B8C-83A1-F6EECF244321}">
                <p14:modId xmlns:p14="http://schemas.microsoft.com/office/powerpoint/2010/main" val="2121323878"/>
              </p:ext>
            </p:extLst>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11" name="Rectangle 10">
            <a:extLst>
              <a:ext uri="{FF2B5EF4-FFF2-40B4-BE49-F238E27FC236}">
                <a16:creationId xmlns:a16="http://schemas.microsoft.com/office/drawing/2014/main" id="{A8791F25-BB05-8F44-881F-1549423339B5}"/>
              </a:ext>
            </a:extLst>
          </p:cNvPr>
          <p:cNvSpPr/>
          <p:nvPr/>
        </p:nvSpPr>
        <p:spPr>
          <a:xfrm>
            <a:off x="4078198" y="6164680"/>
            <a:ext cx="3865652"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CD8BB7BB-869C-B041-AD93-77A9174C9789}"/>
              </a:ext>
            </a:extLst>
          </p:cNvPr>
          <p:cNvSpPr/>
          <p:nvPr/>
        </p:nvSpPr>
        <p:spPr>
          <a:xfrm>
            <a:off x="158196" y="6154698"/>
            <a:ext cx="3959352"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0775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395890" y="3886760"/>
            <a:ext cx="2175303" cy="1788913"/>
          </a:xfrm>
          <a:prstGeom prst="rect">
            <a:avLst/>
          </a:prstGeom>
          <a:solidFill>
            <a:schemeClr val="tx1">
              <a:lumMod val="50000"/>
              <a:lumOff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a:spcBef>
                <a:spcPct val="20000"/>
              </a:spcBef>
              <a:defRPr/>
            </a:pPr>
            <a:r>
              <a:rPr lang="en-US" sz="2000" b="1" dirty="0">
                <a:solidFill>
                  <a:schemeClr val="bg1">
                    <a:lumMod val="95000"/>
                  </a:schemeClr>
                </a:solidFill>
              </a:rPr>
              <a:t>City</a:t>
            </a:r>
          </a:p>
          <a:p>
            <a:pPr algn="ctr" defTabSz="990570">
              <a:spcBef>
                <a:spcPct val="20000"/>
              </a:spcBef>
              <a:defRPr/>
            </a:pPr>
            <a:r>
              <a:rPr lang="en-US" sz="1083" dirty="0">
                <a:solidFill>
                  <a:schemeClr val="bg1">
                    <a:lumMod val="95000"/>
                  </a:schemeClr>
                </a:solidFill>
              </a:rPr>
              <a:t>A general model for all cities in United States and not just New York City</a:t>
            </a:r>
          </a:p>
        </p:txBody>
      </p:sp>
      <p:sp>
        <p:nvSpPr>
          <p:cNvPr id="28" name="Rectangle 27"/>
          <p:cNvSpPr/>
          <p:nvPr/>
        </p:nvSpPr>
        <p:spPr>
          <a:xfrm>
            <a:off x="2716866" y="1952203"/>
            <a:ext cx="2175303" cy="1788913"/>
          </a:xfrm>
          <a:prstGeom prst="rect">
            <a:avLst/>
          </a:prstGeom>
          <a:solidFill>
            <a:schemeClr val="tx1">
              <a:lumMod val="50000"/>
              <a:lumOff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a:spcBef>
                <a:spcPct val="20000"/>
              </a:spcBef>
              <a:defRPr/>
            </a:pPr>
            <a:r>
              <a:rPr lang="en-US" sz="2000" b="1" dirty="0">
                <a:solidFill>
                  <a:schemeClr val="bg1">
                    <a:lumMod val="95000"/>
                  </a:schemeClr>
                </a:solidFill>
              </a:rPr>
              <a:t>Restaurant</a:t>
            </a:r>
          </a:p>
          <a:p>
            <a:pPr algn="ctr" defTabSz="990570">
              <a:spcBef>
                <a:spcPct val="20000"/>
              </a:spcBef>
              <a:defRPr/>
            </a:pPr>
            <a:r>
              <a:rPr lang="en-US" sz="1083" dirty="0">
                <a:solidFill>
                  <a:schemeClr val="bg1">
                    <a:lumMod val="95000"/>
                  </a:schemeClr>
                </a:solidFill>
              </a:rPr>
              <a:t>Collect data &amp; Predict for all types of restaurant and not just bars.</a:t>
            </a:r>
          </a:p>
        </p:txBody>
      </p:sp>
      <p:sp>
        <p:nvSpPr>
          <p:cNvPr id="32" name="Down Arrow Callout 31"/>
          <p:cNvSpPr/>
          <p:nvPr/>
        </p:nvSpPr>
        <p:spPr>
          <a:xfrm>
            <a:off x="395890" y="1952203"/>
            <a:ext cx="2175303" cy="2163281"/>
          </a:xfrm>
          <a:prstGeom prst="downArrowCallout">
            <a:avLst>
              <a:gd name="adj1" fmla="val 23554"/>
              <a:gd name="adj2" fmla="val 10346"/>
              <a:gd name="adj3" fmla="val 10003"/>
              <a:gd name="adj4" fmla="val 89997"/>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a:spcBef>
                <a:spcPct val="20000"/>
              </a:spcBef>
              <a:defRPr/>
            </a:pPr>
            <a:endParaRPr lang="en-US" sz="4767" b="1" dirty="0">
              <a:solidFill>
                <a:schemeClr val="bg1">
                  <a:lumMod val="95000"/>
                </a:schemeClr>
              </a:solidFill>
            </a:endParaRPr>
          </a:p>
        </p:txBody>
      </p:sp>
      <p:sp>
        <p:nvSpPr>
          <p:cNvPr id="60" name="Up Arrow Callout 59"/>
          <p:cNvSpPr/>
          <p:nvPr/>
        </p:nvSpPr>
        <p:spPr>
          <a:xfrm>
            <a:off x="2716866" y="3491408"/>
            <a:ext cx="2175303" cy="2184265"/>
          </a:xfrm>
          <a:prstGeom prst="upArrowCallout">
            <a:avLst>
              <a:gd name="adj1" fmla="val 25000"/>
              <a:gd name="adj2" fmla="val 9346"/>
              <a:gd name="adj3" fmla="val 11156"/>
              <a:gd name="adj4" fmla="val 88844"/>
            </a:avLst>
          </a:prstGeom>
          <a:solidFill>
            <a:srgbClr val="FEC00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a:spcBef>
                <a:spcPct val="20000"/>
              </a:spcBef>
              <a:defRPr/>
            </a:pPr>
            <a:endParaRPr lang="en-US" sz="4333" dirty="0">
              <a:solidFill>
                <a:schemeClr val="bg1">
                  <a:lumMod val="95000"/>
                </a:schemeClr>
              </a:solidFill>
            </a:endParaRPr>
          </a:p>
        </p:txBody>
      </p:sp>
      <p:sp>
        <p:nvSpPr>
          <p:cNvPr id="65" name="Title 64"/>
          <p:cNvSpPr>
            <a:spLocks noGrp="1"/>
          </p:cNvSpPr>
          <p:nvPr>
            <p:ph type="title"/>
          </p:nvPr>
        </p:nvSpPr>
        <p:spPr>
          <a:xfrm>
            <a:off x="234598" y="277877"/>
            <a:ext cx="6108700" cy="471365"/>
          </a:xfrm>
        </p:spPr>
        <p:txBody>
          <a:bodyPr/>
          <a:lstStyle/>
          <a:p>
            <a:pPr algn="l"/>
            <a:r>
              <a:rPr lang="en-US" sz="2000" dirty="0">
                <a:solidFill>
                  <a:schemeClr val="tx1"/>
                </a:solidFill>
              </a:rPr>
              <a:t>Future Scope</a:t>
            </a:r>
          </a:p>
        </p:txBody>
      </p:sp>
      <p:sp>
        <p:nvSpPr>
          <p:cNvPr id="66" name="Text Placeholder 65"/>
          <p:cNvSpPr>
            <a:spLocks noGrp="1"/>
          </p:cNvSpPr>
          <p:nvPr>
            <p:ph type="body" sz="half" idx="2"/>
          </p:nvPr>
        </p:nvSpPr>
        <p:spPr>
          <a:xfrm>
            <a:off x="2663319" y="1096998"/>
            <a:ext cx="4457700" cy="267661"/>
          </a:xfrm>
        </p:spPr>
        <p:txBody>
          <a:bodyPr/>
          <a:lstStyle/>
          <a:p>
            <a:r>
              <a:rPr lang="en-US" sz="2000" dirty="0"/>
              <a:t>Generalized Suitable Music Prediction Model</a:t>
            </a:r>
          </a:p>
        </p:txBody>
      </p:sp>
      <p:sp>
        <p:nvSpPr>
          <p:cNvPr id="12" name="Slide Number Placeholder 11"/>
          <p:cNvSpPr>
            <a:spLocks noGrp="1"/>
          </p:cNvSpPr>
          <p:nvPr>
            <p:ph type="sldNum" sz="quarter" idx="12"/>
          </p:nvPr>
        </p:nvSpPr>
        <p:spPr/>
        <p:txBody>
          <a:bodyPr/>
          <a:lstStyle/>
          <a:p>
            <a:fld id="{C136B7D2-B98C-44FD-8D04-7EC62A564975}" type="slidenum">
              <a:rPr lang="en-US" smtClean="0"/>
              <a:pPr/>
              <a:t>16</a:t>
            </a:fld>
            <a:endParaRPr lang="en-US" dirty="0"/>
          </a:p>
        </p:txBody>
      </p:sp>
      <p:sp>
        <p:nvSpPr>
          <p:cNvPr id="14" name="Rectangle 13"/>
          <p:cNvSpPr/>
          <p:nvPr/>
        </p:nvSpPr>
        <p:spPr>
          <a:xfrm>
            <a:off x="5014051" y="3886760"/>
            <a:ext cx="2175303" cy="1788913"/>
          </a:xfrm>
          <a:prstGeom prst="rect">
            <a:avLst/>
          </a:prstGeom>
          <a:solidFill>
            <a:schemeClr val="tx1">
              <a:lumMod val="50000"/>
              <a:lumOff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a:spcBef>
                <a:spcPct val="20000"/>
              </a:spcBef>
              <a:defRPr/>
            </a:pPr>
            <a:r>
              <a:rPr lang="en-US" sz="2000" b="1" dirty="0">
                <a:solidFill>
                  <a:schemeClr val="bg1">
                    <a:lumMod val="95000"/>
                  </a:schemeClr>
                </a:solidFill>
              </a:rPr>
              <a:t>Music</a:t>
            </a:r>
            <a:r>
              <a:rPr lang="en-US" sz="1300" b="1" dirty="0">
                <a:solidFill>
                  <a:schemeClr val="bg1">
                    <a:lumMod val="95000"/>
                  </a:schemeClr>
                </a:solidFill>
              </a:rPr>
              <a:t> </a:t>
            </a:r>
            <a:br>
              <a:rPr lang="en-US" sz="1733" b="1" dirty="0">
                <a:solidFill>
                  <a:schemeClr val="bg1">
                    <a:lumMod val="95000"/>
                  </a:schemeClr>
                </a:solidFill>
              </a:rPr>
            </a:br>
            <a:r>
              <a:rPr lang="en-US" sz="1083" dirty="0">
                <a:solidFill>
                  <a:schemeClr val="bg1">
                    <a:lumMod val="95000"/>
                  </a:schemeClr>
                </a:solidFill>
              </a:rPr>
              <a:t>Model that not only tells about live music but recommends the suitable music type</a:t>
            </a:r>
          </a:p>
        </p:txBody>
      </p:sp>
      <p:sp>
        <p:nvSpPr>
          <p:cNvPr id="15" name="Down Arrow Callout 14"/>
          <p:cNvSpPr/>
          <p:nvPr/>
        </p:nvSpPr>
        <p:spPr>
          <a:xfrm>
            <a:off x="5014051" y="1952203"/>
            <a:ext cx="2175303" cy="2163281"/>
          </a:xfrm>
          <a:prstGeom prst="downArrowCallout">
            <a:avLst>
              <a:gd name="adj1" fmla="val 23554"/>
              <a:gd name="adj2" fmla="val 10346"/>
              <a:gd name="adj3" fmla="val 10003"/>
              <a:gd name="adj4" fmla="val 89997"/>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a:spcBef>
                <a:spcPct val="20000"/>
              </a:spcBef>
              <a:defRPr/>
            </a:pPr>
            <a:r>
              <a:rPr lang="en-US" sz="1083" dirty="0"/>
              <a:t> </a:t>
            </a:r>
            <a:endParaRPr lang="en-US" sz="1083" dirty="0">
              <a:solidFill>
                <a:schemeClr val="bg1">
                  <a:lumMod val="95000"/>
                </a:schemeClr>
              </a:solidFill>
            </a:endParaRPr>
          </a:p>
        </p:txBody>
      </p:sp>
      <p:sp>
        <p:nvSpPr>
          <p:cNvPr id="18" name="Rectangle 17"/>
          <p:cNvSpPr/>
          <p:nvPr/>
        </p:nvSpPr>
        <p:spPr>
          <a:xfrm>
            <a:off x="7323132" y="1952203"/>
            <a:ext cx="2175303" cy="1788913"/>
          </a:xfrm>
          <a:prstGeom prst="rect">
            <a:avLst/>
          </a:prstGeom>
          <a:solidFill>
            <a:schemeClr val="tx1">
              <a:lumMod val="50000"/>
              <a:lumOff val="5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a:spcBef>
                <a:spcPct val="20000"/>
              </a:spcBef>
              <a:defRPr/>
            </a:pPr>
            <a:r>
              <a:rPr lang="en-US" sz="2000" b="1" dirty="0">
                <a:solidFill>
                  <a:schemeClr val="bg1">
                    <a:lumMod val="95000"/>
                  </a:schemeClr>
                </a:solidFill>
              </a:rPr>
              <a:t>Neighborhood</a:t>
            </a:r>
          </a:p>
          <a:p>
            <a:pPr algn="ctr" defTabSz="990570">
              <a:spcBef>
                <a:spcPct val="20000"/>
              </a:spcBef>
              <a:defRPr/>
            </a:pPr>
            <a:r>
              <a:rPr lang="en-US" sz="1083" dirty="0">
                <a:solidFill>
                  <a:schemeClr val="bg1">
                    <a:lumMod val="95000"/>
                  </a:schemeClr>
                </a:solidFill>
              </a:rPr>
              <a:t>Gives recommendation based on the nearby restaurants</a:t>
            </a:r>
          </a:p>
        </p:txBody>
      </p:sp>
      <p:sp>
        <p:nvSpPr>
          <p:cNvPr id="19" name="Up Arrow Callout 18"/>
          <p:cNvSpPr/>
          <p:nvPr/>
        </p:nvSpPr>
        <p:spPr>
          <a:xfrm>
            <a:off x="7323132" y="3491408"/>
            <a:ext cx="2175303" cy="2184265"/>
          </a:xfrm>
          <a:prstGeom prst="upArrowCallout">
            <a:avLst>
              <a:gd name="adj1" fmla="val 25000"/>
              <a:gd name="adj2" fmla="val 9346"/>
              <a:gd name="adj3" fmla="val 11156"/>
              <a:gd name="adj4" fmla="val 88844"/>
            </a:avLst>
          </a:prstGeom>
          <a:solidFill>
            <a:srgbClr val="FEC00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a:spcBef>
                <a:spcPct val="20000"/>
              </a:spcBef>
              <a:defRPr/>
            </a:pPr>
            <a:endParaRPr lang="en-US" sz="6500" dirty="0">
              <a:solidFill>
                <a:schemeClr val="bg1">
                  <a:lumMod val="95000"/>
                </a:schemeClr>
              </a:solidFill>
            </a:endParaRPr>
          </a:p>
        </p:txBody>
      </p:sp>
      <p:sp>
        <p:nvSpPr>
          <p:cNvPr id="13" name="Freeform 12"/>
          <p:cNvSpPr>
            <a:spLocks noEditPoints="1"/>
          </p:cNvSpPr>
          <p:nvPr/>
        </p:nvSpPr>
        <p:spPr bwMode="auto">
          <a:xfrm>
            <a:off x="1264973" y="2714525"/>
            <a:ext cx="437138" cy="63863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99060" tIns="49530" rIns="99060" bIns="49530" numCol="1" anchor="t" anchorCtr="0" compatLnSpc="1">
            <a:prstTxWarp prst="textNoShape">
              <a:avLst/>
            </a:prstTxWarp>
          </a:bodyPr>
          <a:lstStyle/>
          <a:p>
            <a:endParaRPr lang="en-US" sz="1950" dirty="0"/>
          </a:p>
        </p:txBody>
      </p:sp>
      <p:sp>
        <p:nvSpPr>
          <p:cNvPr id="16" name="Freeform 56"/>
          <p:cNvSpPr>
            <a:spLocks noEditPoints="1"/>
          </p:cNvSpPr>
          <p:nvPr/>
        </p:nvSpPr>
        <p:spPr bwMode="auto">
          <a:xfrm>
            <a:off x="3550901" y="4447064"/>
            <a:ext cx="507235" cy="507235"/>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9060" tIns="49530" rIns="99060" bIns="49530" numCol="1" anchor="t" anchorCtr="0" compatLnSpc="1">
            <a:prstTxWarp prst="textNoShape">
              <a:avLst/>
            </a:prstTxWarp>
          </a:bodyPr>
          <a:lstStyle/>
          <a:p>
            <a:endParaRPr lang="en-US" sz="1950" dirty="0"/>
          </a:p>
        </p:txBody>
      </p:sp>
      <p:sp>
        <p:nvSpPr>
          <p:cNvPr id="20" name="Freeform 86"/>
          <p:cNvSpPr>
            <a:spLocks noEditPoints="1"/>
          </p:cNvSpPr>
          <p:nvPr/>
        </p:nvSpPr>
        <p:spPr bwMode="auto">
          <a:xfrm>
            <a:off x="8221876" y="4431909"/>
            <a:ext cx="377815" cy="635686"/>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99060" tIns="49530" rIns="99060" bIns="49530" numCol="1" anchor="t" anchorCtr="0" compatLnSpc="1">
            <a:prstTxWarp prst="textNoShape">
              <a:avLst/>
            </a:prstTxWarp>
          </a:bodyPr>
          <a:lstStyle/>
          <a:p>
            <a:endParaRPr lang="en-US" sz="1950" dirty="0"/>
          </a:p>
        </p:txBody>
      </p:sp>
      <p:sp>
        <p:nvSpPr>
          <p:cNvPr id="22" name="Freeform 171"/>
          <p:cNvSpPr>
            <a:spLocks/>
          </p:cNvSpPr>
          <p:nvPr/>
        </p:nvSpPr>
        <p:spPr bwMode="auto">
          <a:xfrm>
            <a:off x="5826707" y="2760602"/>
            <a:ext cx="516591" cy="374342"/>
          </a:xfrm>
          <a:custGeom>
            <a:avLst/>
            <a:gdLst/>
            <a:ahLst/>
            <a:cxnLst>
              <a:cxn ang="0">
                <a:pos x="64" y="42"/>
              </a:cxn>
              <a:cxn ang="0">
                <a:pos x="62" y="44"/>
              </a:cxn>
              <a:cxn ang="0">
                <a:pos x="61" y="45"/>
              </a:cxn>
              <a:cxn ang="0">
                <a:pos x="60" y="44"/>
              </a:cxn>
              <a:cxn ang="0">
                <a:pos x="45" y="30"/>
              </a:cxn>
              <a:cxn ang="0">
                <a:pos x="45" y="36"/>
              </a:cxn>
              <a:cxn ang="0">
                <a:pos x="35" y="46"/>
              </a:cxn>
              <a:cxn ang="0">
                <a:pos x="10" y="46"/>
              </a:cxn>
              <a:cxn ang="0">
                <a:pos x="0" y="36"/>
              </a:cxn>
              <a:cxn ang="0">
                <a:pos x="0" y="10"/>
              </a:cxn>
              <a:cxn ang="0">
                <a:pos x="10" y="0"/>
              </a:cxn>
              <a:cxn ang="0">
                <a:pos x="35" y="0"/>
              </a:cxn>
              <a:cxn ang="0">
                <a:pos x="45" y="10"/>
              </a:cxn>
              <a:cxn ang="0">
                <a:pos x="45" y="16"/>
              </a:cxn>
              <a:cxn ang="0">
                <a:pos x="60" y="2"/>
              </a:cxn>
              <a:cxn ang="0">
                <a:pos x="61" y="1"/>
              </a:cxn>
              <a:cxn ang="0">
                <a:pos x="62" y="1"/>
              </a:cxn>
              <a:cxn ang="0">
                <a:pos x="64" y="4"/>
              </a:cxn>
              <a:cxn ang="0">
                <a:pos x="64" y="42"/>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chemeClr val="bg1"/>
          </a:solidFill>
          <a:ln w="9525">
            <a:noFill/>
            <a:round/>
            <a:headEnd/>
            <a:tailEnd/>
          </a:ln>
        </p:spPr>
        <p:txBody>
          <a:bodyPr vert="horz" wrap="square" lIns="99060" tIns="49530" rIns="99060" bIns="49530" numCol="1" anchor="t" anchorCtr="0" compatLnSpc="1">
            <a:prstTxWarp prst="textNoShape">
              <a:avLst/>
            </a:prstTxWarp>
          </a:bodyPr>
          <a:lstStyle/>
          <a:p>
            <a:endParaRPr lang="en-US" sz="1950" dirty="0"/>
          </a:p>
        </p:txBody>
      </p:sp>
      <p:graphicFrame>
        <p:nvGraphicFramePr>
          <p:cNvPr id="17" name="Table 7">
            <a:extLst>
              <a:ext uri="{FF2B5EF4-FFF2-40B4-BE49-F238E27FC236}">
                <a16:creationId xmlns:a16="http://schemas.microsoft.com/office/drawing/2014/main" id="{2AE81AED-EC19-FF44-9C25-2D3EC54C7E44}"/>
              </a:ext>
            </a:extLst>
          </p:cNvPr>
          <p:cNvGraphicFramePr>
            <a:graphicFrameLocks noGrp="1"/>
          </p:cNvGraphicFramePr>
          <p:nvPr>
            <p:extLst>
              <p:ext uri="{D42A27DB-BD31-4B8C-83A1-F6EECF244321}">
                <p14:modId xmlns:p14="http://schemas.microsoft.com/office/powerpoint/2010/main" val="1025060010"/>
              </p:ext>
            </p:extLst>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21" name="Rectangle 20">
            <a:extLst>
              <a:ext uri="{FF2B5EF4-FFF2-40B4-BE49-F238E27FC236}">
                <a16:creationId xmlns:a16="http://schemas.microsoft.com/office/drawing/2014/main" id="{CCC2CA69-DA51-AB4A-845C-F870D6F9BEF6}"/>
              </a:ext>
            </a:extLst>
          </p:cNvPr>
          <p:cNvSpPr/>
          <p:nvPr/>
        </p:nvSpPr>
        <p:spPr>
          <a:xfrm>
            <a:off x="4078198" y="6164680"/>
            <a:ext cx="3865652"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23" name="Rectangle 22">
            <a:extLst>
              <a:ext uri="{FF2B5EF4-FFF2-40B4-BE49-F238E27FC236}">
                <a16:creationId xmlns:a16="http://schemas.microsoft.com/office/drawing/2014/main" id="{B3809711-5B22-7844-8511-3AC481632435}"/>
              </a:ext>
            </a:extLst>
          </p:cNvPr>
          <p:cNvSpPr/>
          <p:nvPr/>
        </p:nvSpPr>
        <p:spPr>
          <a:xfrm>
            <a:off x="158196" y="6154698"/>
            <a:ext cx="3959352"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11000925"/>
      </p:ext>
    </p:extLst>
  </p:cSld>
  <p:clrMapOvr>
    <a:masterClrMapping/>
  </p:clrMapOvr>
  <p:transition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2" presetClass="entr" presetSubtype="4" accel="50000" decel="5000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ppt_x"/>
                                          </p:val>
                                        </p:tav>
                                        <p:tav tm="100000">
                                          <p:val>
                                            <p:strVal val="#ppt_x"/>
                                          </p:val>
                                        </p:tav>
                                      </p:tavLst>
                                    </p:anim>
                                    <p:anim calcmode="lin" valueType="num">
                                      <p:cBhvr additive="base">
                                        <p:cTn id="18" dur="500" fill="hold"/>
                                        <p:tgtEl>
                                          <p:spTgt spid="5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1" accel="50000" decel="5000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0-#ppt_h/2"/>
                                          </p:val>
                                        </p:tav>
                                        <p:tav tm="100000">
                                          <p:val>
                                            <p:strVal val="#ppt_y"/>
                                          </p:val>
                                        </p:tav>
                                      </p:tavLst>
                                    </p:anim>
                                  </p:childTnLst>
                                </p:cTn>
                              </p:par>
                              <p:par>
                                <p:cTn id="24" presetID="2" presetClass="entr" presetSubtype="4" accel="50000" decel="5000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ppt_x"/>
                                          </p:val>
                                        </p:tav>
                                        <p:tav tm="100000">
                                          <p:val>
                                            <p:strVal val="#ppt_x"/>
                                          </p:val>
                                        </p:tav>
                                      </p:tavLst>
                                    </p:anim>
                                    <p:anim calcmode="lin" valueType="num">
                                      <p:cBhvr additive="base">
                                        <p:cTn id="27" dur="500" fill="hold"/>
                                        <p:tgtEl>
                                          <p:spTgt spid="60"/>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53"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2000"/>
                            </p:stCondLst>
                            <p:childTnLst>
                              <p:par>
                                <p:cTn id="35" presetID="2" presetClass="entr" presetSubtype="1" accel="50000" decel="5000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0-#ppt_h/2"/>
                                          </p:val>
                                        </p:tav>
                                        <p:tav tm="100000">
                                          <p:val>
                                            <p:strVal val="#ppt_y"/>
                                          </p:val>
                                        </p:tav>
                                      </p:tavLst>
                                    </p:anim>
                                  </p:childTnLst>
                                </p:cTn>
                              </p:par>
                            </p:childTnLst>
                          </p:cTn>
                        </p:par>
                        <p:par>
                          <p:cTn id="39" fill="hold">
                            <p:stCondLst>
                              <p:cond delay="2500"/>
                            </p:stCondLst>
                            <p:childTnLst>
                              <p:par>
                                <p:cTn id="40" presetID="53"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2" presetClass="entr" presetSubtype="4" accel="50000" decel="5000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 presetClass="entr" presetSubtype="1" accel="50000" decel="5000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0-#ppt_h/2"/>
                                          </p:val>
                                        </p:tav>
                                        <p:tav tm="100000">
                                          <p:val>
                                            <p:strVal val="#ppt_y"/>
                                          </p:val>
                                        </p:tav>
                                      </p:tavLst>
                                    </p:anim>
                                  </p:childTnLst>
                                </p:cTn>
                              </p:par>
                              <p:par>
                                <p:cTn id="54" presetID="2" presetClass="entr" presetSubtype="4" accel="50000" decel="5000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childTnLst>
                          </p:cTn>
                        </p:par>
                        <p:par>
                          <p:cTn id="58" fill="hold">
                            <p:stCondLst>
                              <p:cond delay="3500"/>
                            </p:stCondLst>
                            <p:childTnLst>
                              <p:par>
                                <p:cTn id="59" presetID="53"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8" grpId="0" animBg="1"/>
      <p:bldP spid="32" grpId="0" animBg="1"/>
      <p:bldP spid="60" grpId="0" animBg="1"/>
      <p:bldP spid="14" grpId="0" animBg="1"/>
      <p:bldP spid="15" grpId="0" animBg="1"/>
      <p:bldP spid="18" grpId="0" animBg="1"/>
      <p:bldP spid="19" grpId="0" animBg="1"/>
      <p:bldP spid="13" grpId="0" animBg="1"/>
      <p:bldP spid="16" grpId="0" animBg="1"/>
      <p:bldP spid="20"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p:txBody>
          <a:bodyPr/>
          <a:lstStyle/>
          <a:p>
            <a:fld id="{C136B7D2-B98C-44FD-8D04-7EC62A564975}" type="slidenum">
              <a:rPr lang="en-US" smtClean="0"/>
              <a:pPr/>
              <a:t>17</a:t>
            </a:fld>
            <a:endParaRPr lang="en-US" dirty="0"/>
          </a:p>
        </p:txBody>
      </p:sp>
      <p:sp>
        <p:nvSpPr>
          <p:cNvPr id="26" name="TextBox 25"/>
          <p:cNvSpPr txBox="1"/>
          <p:nvPr/>
        </p:nvSpPr>
        <p:spPr>
          <a:xfrm>
            <a:off x="323525" y="2601820"/>
            <a:ext cx="3888442" cy="2172454"/>
          </a:xfrm>
          <a:prstGeom prst="rect">
            <a:avLst/>
          </a:prstGeom>
          <a:noFill/>
        </p:spPr>
        <p:txBody>
          <a:bodyPr wrap="square" rtlCol="0">
            <a:spAutoFit/>
          </a:bodyPr>
          <a:lstStyle/>
          <a:p>
            <a:pPr algn="ctr"/>
            <a:r>
              <a:rPr lang="en-US" sz="2000" b="1" dirty="0">
                <a:solidFill>
                  <a:schemeClr val="accent1"/>
                </a:solidFill>
                <a:latin typeface="+mj-lt"/>
              </a:rPr>
              <a:t>Sales Data</a:t>
            </a:r>
          </a:p>
          <a:p>
            <a:pPr algn="ctr"/>
            <a:endParaRPr lang="en-US" sz="1517" b="1" dirty="0">
              <a:solidFill>
                <a:schemeClr val="accent1"/>
              </a:solidFill>
              <a:latin typeface="+mj-lt"/>
            </a:endParaRPr>
          </a:p>
          <a:p>
            <a:pPr marL="171450" indent="-171450">
              <a:buFont typeface="Arial" panose="020B0604020202020204" pitchFamily="34" charset="0"/>
              <a:buChar char="•"/>
            </a:pPr>
            <a:r>
              <a:rPr lang="en-US" sz="2000" dirty="0">
                <a:solidFill>
                  <a:schemeClr val="bg1">
                    <a:lumMod val="50000"/>
                  </a:schemeClr>
                </a:solidFill>
              </a:rPr>
              <a:t>We would require the sales data for each and every review. </a:t>
            </a:r>
          </a:p>
          <a:p>
            <a:pPr marL="171450" indent="-171450">
              <a:buFont typeface="Arial" panose="020B0604020202020204" pitchFamily="34" charset="0"/>
              <a:buChar char="•"/>
            </a:pPr>
            <a:endParaRPr lang="en-US" sz="2000" dirty="0">
              <a:solidFill>
                <a:schemeClr val="bg1">
                  <a:lumMod val="50000"/>
                </a:schemeClr>
              </a:solidFill>
            </a:endParaRPr>
          </a:p>
          <a:p>
            <a:pPr marL="171450" indent="-171450">
              <a:buFont typeface="Arial" panose="020B0604020202020204" pitchFamily="34" charset="0"/>
              <a:buChar char="•"/>
            </a:pPr>
            <a:r>
              <a:rPr lang="en-US" sz="2000" dirty="0">
                <a:solidFill>
                  <a:schemeClr val="bg1">
                    <a:lumMod val="50000"/>
                  </a:schemeClr>
                </a:solidFill>
              </a:rPr>
              <a:t>Sales data before and after installing any kind of music</a:t>
            </a:r>
          </a:p>
        </p:txBody>
      </p:sp>
      <p:sp>
        <p:nvSpPr>
          <p:cNvPr id="29" name="Sev01"/>
          <p:cNvSpPr/>
          <p:nvPr/>
        </p:nvSpPr>
        <p:spPr>
          <a:xfrm>
            <a:off x="1613398" y="1195641"/>
            <a:ext cx="1310559" cy="13105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33" dirty="0">
              <a:solidFill>
                <a:schemeClr val="accent1">
                  <a:lumMod val="50000"/>
                </a:schemeClr>
              </a:solidFill>
              <a:latin typeface="FontAwesome" pitchFamily="2" charset="0"/>
            </a:endParaRPr>
          </a:p>
        </p:txBody>
      </p:sp>
      <p:sp>
        <p:nvSpPr>
          <p:cNvPr id="30" name="TextBox 29"/>
          <p:cNvSpPr txBox="1"/>
          <p:nvPr/>
        </p:nvSpPr>
        <p:spPr>
          <a:xfrm>
            <a:off x="4884420" y="2573815"/>
            <a:ext cx="4053840" cy="2172454"/>
          </a:xfrm>
          <a:prstGeom prst="rect">
            <a:avLst/>
          </a:prstGeom>
          <a:noFill/>
        </p:spPr>
        <p:txBody>
          <a:bodyPr wrap="square" rtlCol="0">
            <a:spAutoFit/>
          </a:bodyPr>
          <a:lstStyle/>
          <a:p>
            <a:pPr algn="ctr"/>
            <a:r>
              <a:rPr lang="en-US" sz="2000" b="1" dirty="0">
                <a:solidFill>
                  <a:srgbClr val="FEC003"/>
                </a:solidFill>
              </a:rPr>
              <a:t>Reviews</a:t>
            </a:r>
            <a:r>
              <a:rPr lang="en-US" sz="1517" b="1" dirty="0">
                <a:solidFill>
                  <a:srgbClr val="FEC003"/>
                </a:solidFill>
              </a:rPr>
              <a:t> </a:t>
            </a:r>
          </a:p>
          <a:p>
            <a:pPr algn="ctr"/>
            <a:endParaRPr lang="en-US" sz="1517" b="1" dirty="0">
              <a:solidFill>
                <a:srgbClr val="FEC003"/>
              </a:solidFill>
            </a:endParaRPr>
          </a:p>
          <a:p>
            <a:pPr marL="171450" indent="-171450">
              <a:buFont typeface="Arial" panose="020B0604020202020204" pitchFamily="34" charset="0"/>
              <a:buChar char="•"/>
            </a:pPr>
            <a:r>
              <a:rPr lang="en-US" sz="2000" dirty="0">
                <a:solidFill>
                  <a:schemeClr val="bg1">
                    <a:lumMod val="50000"/>
                  </a:schemeClr>
                </a:solidFill>
              </a:rPr>
              <a:t>Real-time reviews of each and every restaurant.</a:t>
            </a:r>
          </a:p>
          <a:p>
            <a:pPr marL="171450" indent="-171450">
              <a:buFont typeface="Arial" panose="020B0604020202020204" pitchFamily="34" charset="0"/>
              <a:buChar char="•"/>
            </a:pPr>
            <a:endParaRPr lang="en-US" sz="2000" dirty="0">
              <a:solidFill>
                <a:schemeClr val="bg1">
                  <a:lumMod val="50000"/>
                </a:schemeClr>
              </a:solidFill>
            </a:endParaRPr>
          </a:p>
          <a:p>
            <a:pPr marL="171450" indent="-171450">
              <a:buFont typeface="Arial" panose="020B0604020202020204" pitchFamily="34" charset="0"/>
              <a:buChar char="•"/>
            </a:pPr>
            <a:r>
              <a:rPr lang="en-US" sz="2000" dirty="0">
                <a:solidFill>
                  <a:schemeClr val="bg1">
                    <a:lumMod val="50000"/>
                  </a:schemeClr>
                </a:solidFill>
              </a:rPr>
              <a:t>Reviews before and after deploying the music</a:t>
            </a:r>
          </a:p>
        </p:txBody>
      </p:sp>
      <p:sp>
        <p:nvSpPr>
          <p:cNvPr id="34" name="Sev02"/>
          <p:cNvSpPr/>
          <p:nvPr/>
        </p:nvSpPr>
        <p:spPr>
          <a:xfrm>
            <a:off x="6189603" y="1195641"/>
            <a:ext cx="1310559" cy="1310559"/>
          </a:xfrm>
          <a:prstGeom prst="ellipse">
            <a:avLst/>
          </a:prstGeom>
          <a:solidFill>
            <a:srgbClr val="FEC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500" dirty="0">
              <a:solidFill>
                <a:schemeClr val="accent2">
                  <a:lumMod val="50000"/>
                </a:schemeClr>
              </a:solidFill>
              <a:latin typeface="FontAwesome" pitchFamily="2" charset="0"/>
            </a:endParaRPr>
          </a:p>
        </p:txBody>
      </p:sp>
      <p:sp>
        <p:nvSpPr>
          <p:cNvPr id="42" name="Freeform 42"/>
          <p:cNvSpPr>
            <a:spLocks noEditPoints="1"/>
          </p:cNvSpPr>
          <p:nvPr/>
        </p:nvSpPr>
        <p:spPr bwMode="auto">
          <a:xfrm>
            <a:off x="1995286" y="1615597"/>
            <a:ext cx="546780" cy="470647"/>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99060" tIns="49530" rIns="99060" bIns="49530" numCol="1" anchor="t" anchorCtr="0" compatLnSpc="1">
            <a:prstTxWarp prst="textNoShape">
              <a:avLst/>
            </a:prstTxWarp>
          </a:bodyPr>
          <a:lstStyle/>
          <a:p>
            <a:endParaRPr lang="en-US" sz="1950" dirty="0"/>
          </a:p>
        </p:txBody>
      </p:sp>
      <p:sp>
        <p:nvSpPr>
          <p:cNvPr id="44" name="Freeform 86"/>
          <p:cNvSpPr>
            <a:spLocks noEditPoints="1"/>
          </p:cNvSpPr>
          <p:nvPr/>
        </p:nvSpPr>
        <p:spPr bwMode="auto">
          <a:xfrm>
            <a:off x="6657659" y="1535912"/>
            <a:ext cx="374446" cy="630016"/>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99060" tIns="49530" rIns="99060" bIns="49530" numCol="1" anchor="t" anchorCtr="0" compatLnSpc="1">
            <a:prstTxWarp prst="textNoShape">
              <a:avLst/>
            </a:prstTxWarp>
          </a:bodyPr>
          <a:lstStyle/>
          <a:p>
            <a:endParaRPr lang="en-US" sz="1950" dirty="0"/>
          </a:p>
        </p:txBody>
      </p:sp>
      <p:sp>
        <p:nvSpPr>
          <p:cNvPr id="19" name="Text Placeholder 1">
            <a:extLst>
              <a:ext uri="{FF2B5EF4-FFF2-40B4-BE49-F238E27FC236}">
                <a16:creationId xmlns:a16="http://schemas.microsoft.com/office/drawing/2014/main" id="{73A77F93-EA21-414D-BC21-3C167CEB3733}"/>
              </a:ext>
            </a:extLst>
          </p:cNvPr>
          <p:cNvSpPr txBox="1">
            <a:spLocks/>
          </p:cNvSpPr>
          <p:nvPr/>
        </p:nvSpPr>
        <p:spPr>
          <a:xfrm>
            <a:off x="131299" y="290815"/>
            <a:ext cx="9344435" cy="369887"/>
          </a:xfrm>
          <a:prstGeom prst="rect">
            <a:avLst/>
          </a:prstGeom>
        </p:spPr>
        <p:txBody>
          <a:bodyPr/>
          <a:lstStyle>
            <a:lvl1pPr marL="180000" indent="-180000" algn="l" defTabSz="914400" rtl="0" eaLnBrk="1" latinLnBrk="0" hangingPunct="1">
              <a:lnSpc>
                <a:spcPct val="90000"/>
              </a:lnSpc>
              <a:spcBef>
                <a:spcPts val="1400"/>
              </a:spcBef>
              <a:buClr>
                <a:schemeClr val="accent1"/>
              </a:buClr>
              <a:buSzPct val="100000"/>
              <a:buFont typeface="Arial" pitchFamily="34" charset="0"/>
              <a:buChar char="■"/>
              <a:defRPr sz="1600" kern="1200">
                <a:solidFill>
                  <a:schemeClr val="tx1"/>
                </a:solidFill>
                <a:latin typeface="Arial" pitchFamily="34" charset="0"/>
                <a:ea typeface="+mn-ea"/>
                <a:cs typeface="Arial" pitchFamily="34" charset="0"/>
              </a:defRPr>
            </a:lvl1pPr>
            <a:lvl2pPr marL="310896" indent="-128016" algn="l" defTabSz="914400" rtl="0" eaLnBrk="1" latinLnBrk="0" hangingPunct="1">
              <a:lnSpc>
                <a:spcPct val="90000"/>
              </a:lnSpc>
              <a:spcBef>
                <a:spcPts val="900"/>
              </a:spcBef>
              <a:buClr>
                <a:schemeClr val="accent1"/>
              </a:buClr>
              <a:buFont typeface="Arial" pitchFamily="34" charset="0"/>
              <a:buChar char="•"/>
              <a:defRPr sz="1600" kern="1200">
                <a:solidFill>
                  <a:schemeClr val="tx1"/>
                </a:solidFill>
                <a:latin typeface="Arial" pitchFamily="34" charset="0"/>
                <a:ea typeface="+mn-ea"/>
                <a:cs typeface="Arial" pitchFamily="34" charset="0"/>
              </a:defRPr>
            </a:lvl2pPr>
            <a:lvl3pPr marL="489600" indent="-180000" algn="l" defTabSz="914400" rtl="0" eaLnBrk="1" latinLnBrk="0" hangingPunct="1">
              <a:lnSpc>
                <a:spcPct val="90000"/>
              </a:lnSpc>
              <a:spcBef>
                <a:spcPts val="600"/>
              </a:spcBef>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633600" indent="-137160" algn="l" defTabSz="914400" rtl="0" eaLnBrk="1" latinLnBrk="0" hangingPunct="1">
              <a:lnSpc>
                <a:spcPct val="90000"/>
              </a:lnSpc>
              <a:spcBef>
                <a:spcPts val="200"/>
              </a:spcBef>
              <a:buClr>
                <a:schemeClr val="accent1"/>
              </a:buClr>
              <a:buFont typeface="Arial" pitchFamily="34" charset="0"/>
              <a:buChar char="-"/>
              <a:defRPr sz="1600" kern="1200">
                <a:solidFill>
                  <a:schemeClr val="tx1"/>
                </a:solidFill>
                <a:latin typeface="Arial" pitchFamily="34" charset="0"/>
                <a:ea typeface="+mn-ea"/>
                <a:cs typeface="Arial" pitchFamily="34" charset="0"/>
              </a:defRPr>
            </a:lvl4pPr>
            <a:lvl5pPr marL="770400" indent="-136800" algn="l" defTabSz="914400" rtl="0" eaLnBrk="1" latinLnBrk="0" hangingPunct="1">
              <a:lnSpc>
                <a:spcPct val="90000"/>
              </a:lnSpc>
              <a:spcBef>
                <a:spcPts val="100"/>
              </a:spcBef>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Additional Datasets Required for future Study</a:t>
            </a:r>
          </a:p>
        </p:txBody>
      </p:sp>
      <p:graphicFrame>
        <p:nvGraphicFramePr>
          <p:cNvPr id="20" name="Table 7">
            <a:extLst>
              <a:ext uri="{FF2B5EF4-FFF2-40B4-BE49-F238E27FC236}">
                <a16:creationId xmlns:a16="http://schemas.microsoft.com/office/drawing/2014/main" id="{7BA53572-34F9-0242-BA94-54AEA5D3888F}"/>
              </a:ext>
            </a:extLst>
          </p:cNvPr>
          <p:cNvGraphicFramePr>
            <a:graphicFrameLocks noGrp="1"/>
          </p:cNvGraphicFramePr>
          <p:nvPr>
            <p:extLst>
              <p:ext uri="{D42A27DB-BD31-4B8C-83A1-F6EECF244321}">
                <p14:modId xmlns:p14="http://schemas.microsoft.com/office/powerpoint/2010/main" val="3337438419"/>
              </p:ext>
            </p:extLst>
          </p:nvPr>
        </p:nvGraphicFramePr>
        <p:xfrm>
          <a:off x="140685" y="6038830"/>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21" name="Rectangle 20">
            <a:extLst>
              <a:ext uri="{FF2B5EF4-FFF2-40B4-BE49-F238E27FC236}">
                <a16:creationId xmlns:a16="http://schemas.microsoft.com/office/drawing/2014/main" id="{D114F74F-4B56-CC47-8D4F-D2371C641AD7}"/>
              </a:ext>
            </a:extLst>
          </p:cNvPr>
          <p:cNvSpPr/>
          <p:nvPr/>
        </p:nvSpPr>
        <p:spPr>
          <a:xfrm>
            <a:off x="4060685" y="6024721"/>
            <a:ext cx="3865652"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22" name="Rectangle 21">
            <a:extLst>
              <a:ext uri="{FF2B5EF4-FFF2-40B4-BE49-F238E27FC236}">
                <a16:creationId xmlns:a16="http://schemas.microsoft.com/office/drawing/2014/main" id="{97AB8478-B4C0-DD40-A775-323983E5FC29}"/>
              </a:ext>
            </a:extLst>
          </p:cNvPr>
          <p:cNvSpPr/>
          <p:nvPr/>
        </p:nvSpPr>
        <p:spPr>
          <a:xfrm>
            <a:off x="140683" y="6014739"/>
            <a:ext cx="3959352"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DBF0ACD6-0E33-C349-A312-7824BE73D96C}"/>
              </a:ext>
            </a:extLst>
          </p:cNvPr>
          <p:cNvSpPr txBox="1"/>
          <p:nvPr/>
        </p:nvSpPr>
        <p:spPr>
          <a:xfrm>
            <a:off x="271729" y="4929690"/>
            <a:ext cx="8441537" cy="2769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sz="2000" b="1" dirty="0">
                <a:solidFill>
                  <a:srgbClr val="014884"/>
                </a:solidFill>
                <a:cs typeface="Arial" pitchFamily="34" charset="0"/>
              </a:rPr>
              <a:t>Both of these inputs would allow A/B testing.</a:t>
            </a:r>
          </a:p>
        </p:txBody>
      </p:sp>
    </p:spTree>
    <p:extLst>
      <p:ext uri="{BB962C8B-B14F-4D97-AF65-F5344CB8AC3E}">
        <p14:creationId xmlns:p14="http://schemas.microsoft.com/office/powerpoint/2010/main" val="3984949919"/>
      </p:ext>
    </p:extLst>
  </p:cSld>
  <p:clrMapOvr>
    <a:masterClrMapping/>
  </p:clrMapOvr>
  <p:transition spd="med"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par>
                                <p:cTn id="16" presetID="2" presetClass="entr" presetSubtype="4" accel="50000" decel="5000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1000" fill="hold"/>
                                        <p:tgtEl>
                                          <p:spTgt spid="26"/>
                                        </p:tgtEl>
                                        <p:attrNameLst>
                                          <p:attrName>ppt_x</p:attrName>
                                        </p:attrNameLst>
                                      </p:cBhvr>
                                      <p:tavLst>
                                        <p:tav tm="0">
                                          <p:val>
                                            <p:strVal val="#ppt_x"/>
                                          </p:val>
                                        </p:tav>
                                        <p:tav tm="100000">
                                          <p:val>
                                            <p:strVal val="#ppt_x"/>
                                          </p:val>
                                        </p:tav>
                                      </p:tavLst>
                                    </p:anim>
                                    <p:anim calcmode="lin" valueType="num">
                                      <p:cBhvr additive="base">
                                        <p:cTn id="19" dur="1000" fill="hold"/>
                                        <p:tgtEl>
                                          <p:spTgt spid="26"/>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53"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par>
                                <p:cTn id="32" presetID="2" presetClass="entr" presetSubtype="4" accel="50000" decel="5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1000" fill="hold"/>
                                        <p:tgtEl>
                                          <p:spTgt spid="30"/>
                                        </p:tgtEl>
                                        <p:attrNameLst>
                                          <p:attrName>ppt_x</p:attrName>
                                        </p:attrNameLst>
                                      </p:cBhvr>
                                      <p:tavLst>
                                        <p:tav tm="0">
                                          <p:val>
                                            <p:strVal val="#ppt_x"/>
                                          </p:val>
                                        </p:tav>
                                        <p:tav tm="100000">
                                          <p:val>
                                            <p:strVal val="#ppt_x"/>
                                          </p:val>
                                        </p:tav>
                                      </p:tavLst>
                                    </p:anim>
                                    <p:anim calcmode="lin" valueType="num">
                                      <p:cBhvr additive="base">
                                        <p:cTn id="35"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P spid="30" grpId="0"/>
      <p:bldP spid="34" grpId="0" animBg="1"/>
      <p:bldP spid="42" grpId="0" animBg="1"/>
      <p:bldP spid="44"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E0328-7CC4-4B46-958F-ABD1298F1417}"/>
              </a:ext>
            </a:extLst>
          </p:cNvPr>
          <p:cNvSpPr>
            <a:spLocks noGrp="1"/>
          </p:cNvSpPr>
          <p:nvPr>
            <p:ph type="title"/>
          </p:nvPr>
        </p:nvSpPr>
        <p:spPr>
          <a:xfrm>
            <a:off x="1110176" y="2764203"/>
            <a:ext cx="7685647" cy="664797"/>
          </a:xfrm>
        </p:spPr>
        <p:txBody>
          <a:bodyPr/>
          <a:lstStyle/>
          <a:p>
            <a:pPr algn="ctr"/>
            <a:r>
              <a:rPr lang="en-US" sz="4800" b="1" dirty="0"/>
              <a:t>Thank You</a:t>
            </a:r>
          </a:p>
        </p:txBody>
      </p:sp>
    </p:spTree>
    <p:extLst>
      <p:ext uri="{BB962C8B-B14F-4D97-AF65-F5344CB8AC3E}">
        <p14:creationId xmlns:p14="http://schemas.microsoft.com/office/powerpoint/2010/main" val="2363107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658B9A6-C46A-46FB-B6B4-6E376AB1DAD0}"/>
              </a:ext>
            </a:extLst>
          </p:cNvPr>
          <p:cNvSpPr>
            <a:spLocks noGrp="1"/>
          </p:cNvSpPr>
          <p:nvPr>
            <p:ph type="title"/>
          </p:nvPr>
        </p:nvSpPr>
        <p:spPr>
          <a:xfrm>
            <a:off x="1110176" y="2764203"/>
            <a:ext cx="7685647" cy="664797"/>
          </a:xfrm>
        </p:spPr>
        <p:txBody>
          <a:bodyPr/>
          <a:lstStyle/>
          <a:p>
            <a:pPr algn="ctr"/>
            <a:r>
              <a:rPr lang="en-US" sz="4800" b="1" dirty="0"/>
              <a:t>Appendix</a:t>
            </a:r>
          </a:p>
        </p:txBody>
      </p:sp>
    </p:spTree>
    <p:extLst>
      <p:ext uri="{BB962C8B-B14F-4D97-AF65-F5344CB8AC3E}">
        <p14:creationId xmlns:p14="http://schemas.microsoft.com/office/powerpoint/2010/main" val="3189008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DAF14BE-21A3-EC46-8501-4E641FC3EE5D}"/>
              </a:ext>
            </a:extLst>
          </p:cNvPr>
          <p:cNvSpPr/>
          <p:nvPr/>
        </p:nvSpPr>
        <p:spPr>
          <a:xfrm>
            <a:off x="367617" y="1789428"/>
            <a:ext cx="493776" cy="564895"/>
          </a:xfrm>
          <a:prstGeom prst="rect">
            <a:avLst/>
          </a:prstGeom>
          <a:solidFill>
            <a:srgbClr val="01488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b="1" dirty="0">
              <a:solidFill>
                <a:schemeClr val="bg1"/>
              </a:solidFill>
              <a:latin typeface="Arial" pitchFamily="34" charset="0"/>
              <a:cs typeface="Arial" pitchFamily="34" charset="0"/>
            </a:endParaRPr>
          </a:p>
        </p:txBody>
      </p:sp>
      <p:sp>
        <p:nvSpPr>
          <p:cNvPr id="30" name="Rectangle 29">
            <a:extLst>
              <a:ext uri="{FF2B5EF4-FFF2-40B4-BE49-F238E27FC236}">
                <a16:creationId xmlns:a16="http://schemas.microsoft.com/office/drawing/2014/main" id="{43E6D7C1-B910-E045-8745-B5B72F6D3D96}"/>
              </a:ext>
            </a:extLst>
          </p:cNvPr>
          <p:cNvSpPr/>
          <p:nvPr/>
        </p:nvSpPr>
        <p:spPr>
          <a:xfrm>
            <a:off x="367617" y="2573532"/>
            <a:ext cx="493776" cy="564895"/>
          </a:xfrm>
          <a:prstGeom prst="rect">
            <a:avLst/>
          </a:prstGeom>
          <a:solidFill>
            <a:srgbClr val="00488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b="1" dirty="0">
              <a:solidFill>
                <a:schemeClr val="bg1"/>
              </a:solidFill>
              <a:latin typeface="Arial" pitchFamily="34" charset="0"/>
              <a:cs typeface="Arial" pitchFamily="34" charset="0"/>
            </a:endParaRPr>
          </a:p>
        </p:txBody>
      </p:sp>
      <p:sp>
        <p:nvSpPr>
          <p:cNvPr id="36" name="Rectangle 35">
            <a:extLst>
              <a:ext uri="{FF2B5EF4-FFF2-40B4-BE49-F238E27FC236}">
                <a16:creationId xmlns:a16="http://schemas.microsoft.com/office/drawing/2014/main" id="{4A73D142-2A62-894C-9DFD-546742F78C64}"/>
              </a:ext>
            </a:extLst>
          </p:cNvPr>
          <p:cNvSpPr/>
          <p:nvPr/>
        </p:nvSpPr>
        <p:spPr>
          <a:xfrm>
            <a:off x="367617" y="3357636"/>
            <a:ext cx="493776" cy="564895"/>
          </a:xfrm>
          <a:prstGeom prst="rect">
            <a:avLst/>
          </a:prstGeom>
          <a:solidFill>
            <a:srgbClr val="00488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b="1" dirty="0">
              <a:solidFill>
                <a:schemeClr val="bg1"/>
              </a:solidFill>
              <a:latin typeface="Arial" pitchFamily="34" charset="0"/>
              <a:cs typeface="Arial" pitchFamily="34" charset="0"/>
            </a:endParaRPr>
          </a:p>
        </p:txBody>
      </p:sp>
      <p:sp>
        <p:nvSpPr>
          <p:cNvPr id="37" name="Rectangle 36">
            <a:extLst>
              <a:ext uri="{FF2B5EF4-FFF2-40B4-BE49-F238E27FC236}">
                <a16:creationId xmlns:a16="http://schemas.microsoft.com/office/drawing/2014/main" id="{176A375D-F7C2-964C-AF2B-09EF3526D9FB}"/>
              </a:ext>
            </a:extLst>
          </p:cNvPr>
          <p:cNvSpPr/>
          <p:nvPr/>
        </p:nvSpPr>
        <p:spPr>
          <a:xfrm>
            <a:off x="367617" y="4141739"/>
            <a:ext cx="493776" cy="564895"/>
          </a:xfrm>
          <a:prstGeom prst="rect">
            <a:avLst/>
          </a:prstGeom>
          <a:solidFill>
            <a:srgbClr val="00488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b="1" dirty="0">
              <a:solidFill>
                <a:schemeClr val="bg1"/>
              </a:solidFill>
              <a:latin typeface="Arial" pitchFamily="34" charset="0"/>
              <a:cs typeface="Arial" pitchFamily="34" charset="0"/>
            </a:endParaRPr>
          </a:p>
        </p:txBody>
      </p:sp>
      <p:sp>
        <p:nvSpPr>
          <p:cNvPr id="38" name="Rectangle 37">
            <a:extLst>
              <a:ext uri="{FF2B5EF4-FFF2-40B4-BE49-F238E27FC236}">
                <a16:creationId xmlns:a16="http://schemas.microsoft.com/office/drawing/2014/main" id="{A51B3B64-D773-0C44-9B04-32C8E2CCD29B}"/>
              </a:ext>
            </a:extLst>
          </p:cNvPr>
          <p:cNvSpPr/>
          <p:nvPr/>
        </p:nvSpPr>
        <p:spPr>
          <a:xfrm>
            <a:off x="367617" y="4925841"/>
            <a:ext cx="493776" cy="564895"/>
          </a:xfrm>
          <a:prstGeom prst="rect">
            <a:avLst/>
          </a:prstGeom>
          <a:solidFill>
            <a:srgbClr val="00488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b="1" dirty="0">
              <a:solidFill>
                <a:schemeClr val="bg1"/>
              </a:solidFill>
              <a:latin typeface="Arial" pitchFamily="34" charset="0"/>
              <a:cs typeface="Arial" pitchFamily="34" charset="0"/>
            </a:endParaRPr>
          </a:p>
        </p:txBody>
      </p:sp>
      <p:graphicFrame>
        <p:nvGraphicFramePr>
          <p:cNvPr id="10" name="Object 9" hidden="1"/>
          <p:cNvGraphicFramePr>
            <a:graphicFrameLocks noChangeAspect="1"/>
          </p:cNvGraphicFramePr>
          <p:nvPr>
            <p:custDataLst>
              <p:tags r:id="rId2"/>
            </p:custDataLst>
          </p:nvPr>
        </p:nvGraphicFramePr>
        <p:xfrm>
          <a:off x="382467" y="265237"/>
          <a:ext cx="1465" cy="1465"/>
        </p:xfrm>
        <a:graphic>
          <a:graphicData uri="http://schemas.openxmlformats.org/presentationml/2006/ole">
            <mc:AlternateContent xmlns:mc="http://schemas.openxmlformats.org/markup-compatibility/2006">
              <mc:Choice xmlns:v="urn:schemas-microsoft-com:vml" Requires="v">
                <p:oleObj spid="_x0000_s40012" name="think-cell Slide" r:id="rId6" imgW="270" imgH="270" progId="TCLayout.ActiveDocument.1">
                  <p:embed/>
                </p:oleObj>
              </mc:Choice>
              <mc:Fallback>
                <p:oleObj name="think-cell Slide" r:id="rId6" imgW="270" imgH="270" progId="TCLayout.ActiveDocument.1">
                  <p:embed/>
                  <p:pic>
                    <p:nvPicPr>
                      <p:cNvPr id="10" name="Object 9" hidden="1"/>
                      <p:cNvPicPr/>
                      <p:nvPr/>
                    </p:nvPicPr>
                    <p:blipFill>
                      <a:blip r:embed="rId7"/>
                      <a:stretch>
                        <a:fillRect/>
                      </a:stretch>
                    </p:blipFill>
                    <p:spPr>
                      <a:xfrm>
                        <a:off x="382467" y="265237"/>
                        <a:ext cx="1465" cy="1465"/>
                      </a:xfrm>
                      <a:prstGeom prst="rect">
                        <a:avLst/>
                      </a:prstGeom>
                    </p:spPr>
                  </p:pic>
                </p:oleObj>
              </mc:Fallback>
            </mc:AlternateContent>
          </a:graphicData>
        </a:graphic>
      </p:graphicFrame>
      <p:sp>
        <p:nvSpPr>
          <p:cNvPr id="7" name="Rectangle 6" hidden="1"/>
          <p:cNvSpPr/>
          <p:nvPr>
            <p:custDataLst>
              <p:tags r:id="rId3"/>
            </p:custDataLst>
          </p:nvPr>
        </p:nvSpPr>
        <p:spPr bwMode="auto">
          <a:xfrm>
            <a:off x="381000" y="263769"/>
            <a:ext cx="146538" cy="146538"/>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108" dirty="0">
              <a:solidFill>
                <a:schemeClr val="tx1"/>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4" name="Title 3"/>
          <p:cNvSpPr>
            <a:spLocks noGrp="1"/>
          </p:cNvSpPr>
          <p:nvPr>
            <p:ph type="title"/>
          </p:nvPr>
        </p:nvSpPr>
        <p:spPr>
          <a:xfrm>
            <a:off x="227955" y="237069"/>
            <a:ext cx="9450090" cy="276999"/>
          </a:xfrm>
        </p:spPr>
        <p:txBody>
          <a:bodyPr/>
          <a:lstStyle/>
          <a:p>
            <a:r>
              <a:rPr lang="en-US" dirty="0"/>
              <a:t>Team and Agenda</a:t>
            </a:r>
          </a:p>
        </p:txBody>
      </p:sp>
      <p:sp>
        <p:nvSpPr>
          <p:cNvPr id="39" name="Text Placeholder 6">
            <a:extLst>
              <a:ext uri="{FF2B5EF4-FFF2-40B4-BE49-F238E27FC236}">
                <a16:creationId xmlns:a16="http://schemas.microsoft.com/office/drawing/2014/main" id="{62A26B97-1D7A-4C21-A503-8D0F53743256}"/>
              </a:ext>
            </a:extLst>
          </p:cNvPr>
          <p:cNvSpPr txBox="1">
            <a:spLocks/>
          </p:cNvSpPr>
          <p:nvPr/>
        </p:nvSpPr>
        <p:spPr>
          <a:xfrm>
            <a:off x="951180" y="1789428"/>
            <a:ext cx="3291840" cy="564895"/>
          </a:xfrm>
          <a:prstGeom prst="rect">
            <a:avLst/>
          </a:prstGeom>
          <a:solidFill>
            <a:srgbClr val="F5F1E7"/>
          </a:solidFill>
          <a:ln w="19050">
            <a:solidFill>
              <a:srgbClr val="014884"/>
            </a:solid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mj-lt"/>
              </a:rPr>
              <a:t>Business Problem</a:t>
            </a:r>
          </a:p>
        </p:txBody>
      </p:sp>
      <p:sp>
        <p:nvSpPr>
          <p:cNvPr id="40" name="Text Placeholder 6">
            <a:extLst>
              <a:ext uri="{FF2B5EF4-FFF2-40B4-BE49-F238E27FC236}">
                <a16:creationId xmlns:a16="http://schemas.microsoft.com/office/drawing/2014/main" id="{BB3D8079-4201-4F60-AB4B-F680AC063C0E}"/>
              </a:ext>
            </a:extLst>
          </p:cNvPr>
          <p:cNvSpPr txBox="1">
            <a:spLocks/>
          </p:cNvSpPr>
          <p:nvPr/>
        </p:nvSpPr>
        <p:spPr>
          <a:xfrm>
            <a:off x="951180" y="2573532"/>
            <a:ext cx="3291840" cy="564895"/>
          </a:xfrm>
          <a:prstGeom prst="rect">
            <a:avLst/>
          </a:prstGeom>
          <a:solidFill>
            <a:srgbClr val="F5F1E7"/>
          </a:solidFill>
          <a:ln w="19050">
            <a:solidFill>
              <a:srgbClr val="014884"/>
            </a:solid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mj-lt"/>
              </a:rPr>
              <a:t>Motivation</a:t>
            </a:r>
          </a:p>
        </p:txBody>
      </p:sp>
      <p:sp>
        <p:nvSpPr>
          <p:cNvPr id="41" name="Text Placeholder 6">
            <a:extLst>
              <a:ext uri="{FF2B5EF4-FFF2-40B4-BE49-F238E27FC236}">
                <a16:creationId xmlns:a16="http://schemas.microsoft.com/office/drawing/2014/main" id="{A5CA4EFF-BAA0-498B-BCA0-A6D348B4E070}"/>
              </a:ext>
            </a:extLst>
          </p:cNvPr>
          <p:cNvSpPr txBox="1">
            <a:spLocks/>
          </p:cNvSpPr>
          <p:nvPr/>
        </p:nvSpPr>
        <p:spPr>
          <a:xfrm>
            <a:off x="951180" y="3357636"/>
            <a:ext cx="3291840" cy="564895"/>
          </a:xfrm>
          <a:prstGeom prst="rect">
            <a:avLst/>
          </a:prstGeom>
          <a:solidFill>
            <a:srgbClr val="F5F1E7"/>
          </a:solidFill>
          <a:ln w="19050">
            <a:solidFill>
              <a:srgbClr val="014884"/>
            </a:solid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Approach &amp; Analysis</a:t>
            </a:r>
          </a:p>
        </p:txBody>
      </p:sp>
      <p:sp>
        <p:nvSpPr>
          <p:cNvPr id="42" name="Text Placeholder 6">
            <a:extLst>
              <a:ext uri="{FF2B5EF4-FFF2-40B4-BE49-F238E27FC236}">
                <a16:creationId xmlns:a16="http://schemas.microsoft.com/office/drawing/2014/main" id="{655740E7-FBD4-44B7-85D3-F4F8EA1BF712}"/>
              </a:ext>
            </a:extLst>
          </p:cNvPr>
          <p:cNvSpPr txBox="1">
            <a:spLocks/>
          </p:cNvSpPr>
          <p:nvPr/>
        </p:nvSpPr>
        <p:spPr>
          <a:xfrm>
            <a:off x="951180" y="4141740"/>
            <a:ext cx="3291840" cy="564895"/>
          </a:xfrm>
          <a:prstGeom prst="rect">
            <a:avLst/>
          </a:prstGeom>
          <a:solidFill>
            <a:srgbClr val="F5F1E7"/>
          </a:solidFill>
          <a:ln w="19050">
            <a:solidFill>
              <a:srgbClr val="014884"/>
            </a:solid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mj-lt"/>
              </a:rPr>
              <a:t>Business Actions</a:t>
            </a:r>
            <a:endParaRPr lang="en-US" dirty="0"/>
          </a:p>
        </p:txBody>
      </p:sp>
      <p:sp>
        <p:nvSpPr>
          <p:cNvPr id="44" name="Text Placeholder 6">
            <a:extLst>
              <a:ext uri="{FF2B5EF4-FFF2-40B4-BE49-F238E27FC236}">
                <a16:creationId xmlns:a16="http://schemas.microsoft.com/office/drawing/2014/main" id="{5CAAF595-6FC7-4DEC-BA8E-76BB22BE2DAA}"/>
              </a:ext>
            </a:extLst>
          </p:cNvPr>
          <p:cNvSpPr txBox="1">
            <a:spLocks/>
          </p:cNvSpPr>
          <p:nvPr/>
        </p:nvSpPr>
        <p:spPr>
          <a:xfrm>
            <a:off x="951180" y="4925842"/>
            <a:ext cx="3291840" cy="564895"/>
          </a:xfrm>
          <a:prstGeom prst="rect">
            <a:avLst/>
          </a:prstGeom>
          <a:solidFill>
            <a:srgbClr val="F5F1E7"/>
          </a:solidFill>
          <a:ln w="19050">
            <a:solidFill>
              <a:srgbClr val="014884"/>
            </a:solid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mj-lt"/>
              </a:rPr>
              <a:t>Limitations</a:t>
            </a:r>
            <a:endParaRPr lang="en-US" dirty="0"/>
          </a:p>
        </p:txBody>
      </p:sp>
      <p:sp>
        <p:nvSpPr>
          <p:cNvPr id="49" name="TextBox 48">
            <a:extLst>
              <a:ext uri="{FF2B5EF4-FFF2-40B4-BE49-F238E27FC236}">
                <a16:creationId xmlns:a16="http://schemas.microsoft.com/office/drawing/2014/main" id="{8B073D60-C244-406F-B5CB-724A59FBA9DA}"/>
              </a:ext>
            </a:extLst>
          </p:cNvPr>
          <p:cNvSpPr txBox="1"/>
          <p:nvPr/>
        </p:nvSpPr>
        <p:spPr>
          <a:xfrm>
            <a:off x="5103558" y="1156544"/>
            <a:ext cx="4425696" cy="5209537"/>
          </a:xfrm>
          <a:prstGeom prst="rect">
            <a:avLst/>
          </a:prstGeom>
          <a:solidFill>
            <a:srgbClr val="A67D14">
              <a:alpha val="10980"/>
            </a:srgbClr>
          </a:solidFill>
          <a:ln>
            <a:solidFill>
              <a:srgbClr val="014884"/>
            </a:solidFill>
          </a:ln>
        </p:spPr>
        <p:txBody>
          <a:bodyPr wrap="square" rtlCol="0">
            <a:noAutofit/>
          </a:bodyPr>
          <a:lstStyle/>
          <a:p>
            <a:pPr>
              <a:spcBef>
                <a:spcPts val="277"/>
              </a:spcBef>
              <a:buClr>
                <a:srgbClr val="3366CC"/>
              </a:buClr>
            </a:pPr>
            <a:endParaRPr lang="en-US" sz="1300" i="1" dirty="0">
              <a:solidFill>
                <a:schemeClr val="accent1"/>
              </a:solidFill>
            </a:endParaRPr>
          </a:p>
        </p:txBody>
      </p:sp>
      <p:sp>
        <p:nvSpPr>
          <p:cNvPr id="16" name="Rectangle 15">
            <a:extLst>
              <a:ext uri="{FF2B5EF4-FFF2-40B4-BE49-F238E27FC236}">
                <a16:creationId xmlns:a16="http://schemas.microsoft.com/office/drawing/2014/main" id="{1502E6A9-847C-49B2-A496-8ACC571BF72A}"/>
              </a:ext>
            </a:extLst>
          </p:cNvPr>
          <p:cNvSpPr/>
          <p:nvPr/>
        </p:nvSpPr>
        <p:spPr>
          <a:xfrm>
            <a:off x="7409548" y="5247974"/>
            <a:ext cx="1920240" cy="274320"/>
          </a:xfrm>
          <a:prstGeom prst="rect">
            <a:avLst/>
          </a:prstGeom>
          <a:solidFill>
            <a:srgbClr val="01488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Xuanming Hu</a:t>
            </a:r>
            <a:endParaRPr lang="en-US" sz="1200" b="1" spc="-10" dirty="0">
              <a:solidFill>
                <a:schemeClr val="bg1"/>
              </a:solidFill>
            </a:endParaRPr>
          </a:p>
        </p:txBody>
      </p:sp>
      <p:sp>
        <p:nvSpPr>
          <p:cNvPr id="18" name="Rectangle 17">
            <a:extLst>
              <a:ext uri="{FF2B5EF4-FFF2-40B4-BE49-F238E27FC236}">
                <a16:creationId xmlns:a16="http://schemas.microsoft.com/office/drawing/2014/main" id="{D311150A-9F12-4027-84EB-530CFE66FB02}"/>
              </a:ext>
            </a:extLst>
          </p:cNvPr>
          <p:cNvSpPr/>
          <p:nvPr/>
        </p:nvSpPr>
        <p:spPr>
          <a:xfrm>
            <a:off x="5309733" y="5247974"/>
            <a:ext cx="1920240" cy="274320"/>
          </a:xfrm>
          <a:prstGeom prst="rect">
            <a:avLst/>
          </a:prstGeom>
          <a:solidFill>
            <a:srgbClr val="01488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Robin Jindal</a:t>
            </a:r>
          </a:p>
        </p:txBody>
      </p:sp>
      <p:sp>
        <p:nvSpPr>
          <p:cNvPr id="31" name="Rectangle 30">
            <a:extLst>
              <a:ext uri="{FF2B5EF4-FFF2-40B4-BE49-F238E27FC236}">
                <a16:creationId xmlns:a16="http://schemas.microsoft.com/office/drawing/2014/main" id="{8C152DEC-4454-4626-BCEF-A8D854E989C0}"/>
              </a:ext>
            </a:extLst>
          </p:cNvPr>
          <p:cNvSpPr/>
          <p:nvPr/>
        </p:nvSpPr>
        <p:spPr>
          <a:xfrm>
            <a:off x="7409548" y="3087917"/>
            <a:ext cx="1920240" cy="274320"/>
          </a:xfrm>
          <a:prstGeom prst="rect">
            <a:avLst/>
          </a:prstGeom>
          <a:solidFill>
            <a:srgbClr val="01488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Siddharth Harisankar</a:t>
            </a:r>
          </a:p>
        </p:txBody>
      </p:sp>
      <p:sp>
        <p:nvSpPr>
          <p:cNvPr id="32" name="Rectangle 31">
            <a:extLst>
              <a:ext uri="{FF2B5EF4-FFF2-40B4-BE49-F238E27FC236}">
                <a16:creationId xmlns:a16="http://schemas.microsoft.com/office/drawing/2014/main" id="{C62B0491-728D-4E72-BDBB-586B97329481}"/>
              </a:ext>
            </a:extLst>
          </p:cNvPr>
          <p:cNvSpPr/>
          <p:nvPr/>
        </p:nvSpPr>
        <p:spPr>
          <a:xfrm>
            <a:off x="5309733" y="3087917"/>
            <a:ext cx="1920240" cy="274320"/>
          </a:xfrm>
          <a:prstGeom prst="rect">
            <a:avLst/>
          </a:prstGeom>
          <a:solidFill>
            <a:srgbClr val="01488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Jeffrey Chittaranjan</a:t>
            </a:r>
          </a:p>
        </p:txBody>
      </p:sp>
      <p:sp>
        <p:nvSpPr>
          <p:cNvPr id="45" name="TextBox 44">
            <a:extLst>
              <a:ext uri="{FF2B5EF4-FFF2-40B4-BE49-F238E27FC236}">
                <a16:creationId xmlns:a16="http://schemas.microsoft.com/office/drawing/2014/main" id="{2411B552-1DDF-4BED-9FC3-CCE81ED6D927}"/>
              </a:ext>
            </a:extLst>
          </p:cNvPr>
          <p:cNvSpPr txBox="1"/>
          <p:nvPr/>
        </p:nvSpPr>
        <p:spPr>
          <a:xfrm>
            <a:off x="5173967" y="5569526"/>
            <a:ext cx="4284878" cy="796557"/>
          </a:xfrm>
          <a:prstGeom prst="rect">
            <a:avLst/>
          </a:prstGeom>
          <a:noFill/>
          <a:ln>
            <a:noFill/>
          </a:ln>
        </p:spPr>
        <p:txBody>
          <a:bodyPr wrap="square" rtlCol="0">
            <a:noAutofit/>
          </a:bodyPr>
          <a:lstStyle/>
          <a:p>
            <a:pPr>
              <a:spcBef>
                <a:spcPts val="277"/>
              </a:spcBef>
              <a:buClr>
                <a:srgbClr val="3366CC"/>
              </a:buClr>
            </a:pPr>
            <a:r>
              <a:rPr lang="en-US" sz="1300" b="1" dirty="0"/>
              <a:t>Team6, Team Profile:</a:t>
            </a:r>
          </a:p>
          <a:p>
            <a:pPr marL="156801" indent="-156801">
              <a:spcBef>
                <a:spcPts val="277"/>
              </a:spcBef>
              <a:buClr>
                <a:srgbClr val="3366CC"/>
              </a:buClr>
              <a:buFont typeface="Arial" panose="020B0604020202020204" pitchFamily="34" charset="0"/>
              <a:buChar char="•"/>
            </a:pPr>
            <a:r>
              <a:rPr lang="en-US" sz="1300" b="1" i="1" dirty="0">
                <a:solidFill>
                  <a:srgbClr val="014884"/>
                </a:solidFill>
              </a:rPr>
              <a:t>12+ years</a:t>
            </a:r>
            <a:r>
              <a:rPr lang="en-US" sz="1300" i="1" dirty="0">
                <a:solidFill>
                  <a:srgbClr val="014884"/>
                </a:solidFill>
              </a:rPr>
              <a:t> of cumulative experience in analytics and consulting with key clients across diverse industries</a:t>
            </a:r>
          </a:p>
        </p:txBody>
      </p:sp>
      <p:sp>
        <p:nvSpPr>
          <p:cNvPr id="46" name="Rectangle 45">
            <a:extLst>
              <a:ext uri="{FF2B5EF4-FFF2-40B4-BE49-F238E27FC236}">
                <a16:creationId xmlns:a16="http://schemas.microsoft.com/office/drawing/2014/main" id="{74149797-31A6-4214-ABCA-EBEFFD098851}"/>
              </a:ext>
            </a:extLst>
          </p:cNvPr>
          <p:cNvSpPr/>
          <p:nvPr/>
        </p:nvSpPr>
        <p:spPr>
          <a:xfrm>
            <a:off x="376746" y="1076199"/>
            <a:ext cx="3866820" cy="276999"/>
          </a:xfrm>
          <a:prstGeom prst="rect">
            <a:avLst/>
          </a:prstGeom>
        </p:spPr>
        <p:txBody>
          <a:bodyPr wrap="square" lIns="0" tIns="0" rIns="0" bIns="0" anchor="ctr">
            <a:spAutoFit/>
          </a:bodyPr>
          <a:lstStyle/>
          <a:p>
            <a:pPr algn="ctr"/>
            <a:r>
              <a:rPr lang="en-US" b="1" dirty="0"/>
              <a:t>AGENDA</a:t>
            </a:r>
          </a:p>
        </p:txBody>
      </p:sp>
      <p:cxnSp>
        <p:nvCxnSpPr>
          <p:cNvPr id="9" name="Straight Connector 8">
            <a:extLst>
              <a:ext uri="{FF2B5EF4-FFF2-40B4-BE49-F238E27FC236}">
                <a16:creationId xmlns:a16="http://schemas.microsoft.com/office/drawing/2014/main" id="{759B2037-D8C4-45B4-A47F-E883962FBC03}"/>
              </a:ext>
            </a:extLst>
          </p:cNvPr>
          <p:cNvCxnSpPr>
            <a:cxnSpLocks/>
          </p:cNvCxnSpPr>
          <p:nvPr/>
        </p:nvCxnSpPr>
        <p:spPr>
          <a:xfrm>
            <a:off x="376200" y="1380070"/>
            <a:ext cx="3867912" cy="0"/>
          </a:xfrm>
          <a:prstGeom prst="line">
            <a:avLst/>
          </a:prstGeom>
          <a:ln w="19050" cap="flat">
            <a:solidFill>
              <a:srgbClr val="01488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Picture 33" descr="A person wearing a suit and tie&#10;&#10;Description automatically generated">
            <a:extLst>
              <a:ext uri="{FF2B5EF4-FFF2-40B4-BE49-F238E27FC236}">
                <a16:creationId xmlns:a16="http://schemas.microsoft.com/office/drawing/2014/main" id="{EBF19AB4-918B-DE43-B31E-DD303E4903C2}"/>
              </a:ext>
            </a:extLst>
          </p:cNvPr>
          <p:cNvPicPr>
            <a:picLocks/>
          </p:cNvPicPr>
          <p:nvPr/>
        </p:nvPicPr>
        <p:blipFill rotWithShape="1">
          <a:blip r:embed="rId8" cstate="print">
            <a:extLst>
              <a:ext uri="{28A0092B-C50C-407E-A947-70E740481C1C}">
                <a14:useLocalDpi xmlns:a14="http://schemas.microsoft.com/office/drawing/2010/main"/>
              </a:ext>
            </a:extLst>
          </a:blip>
          <a:srcRect/>
          <a:stretch/>
        </p:blipFill>
        <p:spPr>
          <a:xfrm>
            <a:off x="5436967" y="3448943"/>
            <a:ext cx="1664208" cy="1731821"/>
          </a:xfrm>
          <a:prstGeom prst="rect">
            <a:avLst/>
          </a:prstGeom>
        </p:spPr>
      </p:pic>
      <p:pic>
        <p:nvPicPr>
          <p:cNvPr id="3" name="Graphic 4" descr="Dollar">
            <a:extLst>
              <a:ext uri="{FF2B5EF4-FFF2-40B4-BE49-F238E27FC236}">
                <a16:creationId xmlns:a16="http://schemas.microsoft.com/office/drawing/2014/main" id="{07ACC491-EA94-42A0-96E6-C7E102483D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1656" y="4221373"/>
            <a:ext cx="374904" cy="374755"/>
          </a:xfrm>
          <a:prstGeom prst="rect">
            <a:avLst/>
          </a:prstGeom>
        </p:spPr>
      </p:pic>
      <p:pic>
        <p:nvPicPr>
          <p:cNvPr id="8" name="Graphic 11" descr="Lightbulb and gear">
            <a:extLst>
              <a:ext uri="{FF2B5EF4-FFF2-40B4-BE49-F238E27FC236}">
                <a16:creationId xmlns:a16="http://schemas.microsoft.com/office/drawing/2014/main" id="{4D66D588-C943-493B-A3A6-340ECD27D0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1656" y="3420844"/>
            <a:ext cx="374904" cy="376678"/>
          </a:xfrm>
          <a:prstGeom prst="rect">
            <a:avLst/>
          </a:prstGeom>
        </p:spPr>
      </p:pic>
      <p:pic>
        <p:nvPicPr>
          <p:cNvPr id="13" name="Graphic 13" descr="Link">
            <a:extLst>
              <a:ext uri="{FF2B5EF4-FFF2-40B4-BE49-F238E27FC236}">
                <a16:creationId xmlns:a16="http://schemas.microsoft.com/office/drawing/2014/main" id="{B8A1D9CB-5D55-4ABC-B9EB-13FAF03071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3531" y="4996230"/>
            <a:ext cx="374904" cy="376678"/>
          </a:xfrm>
          <a:prstGeom prst="rect">
            <a:avLst/>
          </a:prstGeom>
        </p:spPr>
      </p:pic>
      <p:pic>
        <p:nvPicPr>
          <p:cNvPr id="15" name="Graphic 16" descr="Flowchart">
            <a:extLst>
              <a:ext uri="{FF2B5EF4-FFF2-40B4-BE49-F238E27FC236}">
                <a16:creationId xmlns:a16="http://schemas.microsoft.com/office/drawing/2014/main" id="{B69F4AFF-08C5-4A1E-BD81-227654AAD45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9781" y="2645988"/>
            <a:ext cx="374904" cy="374755"/>
          </a:xfrm>
          <a:prstGeom prst="rect">
            <a:avLst/>
          </a:prstGeom>
        </p:spPr>
      </p:pic>
      <p:pic>
        <p:nvPicPr>
          <p:cNvPr id="19" name="Graphic 20" descr="Checkmark">
            <a:extLst>
              <a:ext uri="{FF2B5EF4-FFF2-40B4-BE49-F238E27FC236}">
                <a16:creationId xmlns:a16="http://schemas.microsoft.com/office/drawing/2014/main" id="{77E711D4-7F24-4915-96AF-FB1D546CE39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9472" y="1874263"/>
            <a:ext cx="371772" cy="371624"/>
          </a:xfrm>
          <a:prstGeom prst="rect">
            <a:avLst/>
          </a:prstGeom>
        </p:spPr>
      </p:pic>
      <p:pic>
        <p:nvPicPr>
          <p:cNvPr id="5" name="Picture 4">
            <a:extLst>
              <a:ext uri="{FF2B5EF4-FFF2-40B4-BE49-F238E27FC236}">
                <a16:creationId xmlns:a16="http://schemas.microsoft.com/office/drawing/2014/main" id="{2DD8C10D-D7D9-4684-B6D3-ABAFB55B061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71382" y="1335706"/>
            <a:ext cx="1595378" cy="1665505"/>
          </a:xfrm>
          <a:prstGeom prst="rect">
            <a:avLst/>
          </a:prstGeom>
        </p:spPr>
      </p:pic>
      <p:pic>
        <p:nvPicPr>
          <p:cNvPr id="6" name="Picture 5">
            <a:extLst>
              <a:ext uri="{FF2B5EF4-FFF2-40B4-BE49-F238E27FC236}">
                <a16:creationId xmlns:a16="http://schemas.microsoft.com/office/drawing/2014/main" id="{3B0277C7-2B6B-4056-9FA1-D6D7535B183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517146" y="1305246"/>
            <a:ext cx="1664208" cy="1715497"/>
          </a:xfrm>
          <a:prstGeom prst="rect">
            <a:avLst/>
          </a:prstGeom>
        </p:spPr>
      </p:pic>
      <p:pic>
        <p:nvPicPr>
          <p:cNvPr id="12" name="Picture 11">
            <a:extLst>
              <a:ext uri="{FF2B5EF4-FFF2-40B4-BE49-F238E27FC236}">
                <a16:creationId xmlns:a16="http://schemas.microsoft.com/office/drawing/2014/main" id="{8A8BA81E-13B8-409B-B05D-D2ACF4BC613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542190" y="3437386"/>
            <a:ext cx="1639164" cy="1735438"/>
          </a:xfrm>
          <a:prstGeom prst="rect">
            <a:avLst/>
          </a:prstGeom>
        </p:spPr>
      </p:pic>
    </p:spTree>
    <p:extLst>
      <p:ext uri="{BB962C8B-B14F-4D97-AF65-F5344CB8AC3E}">
        <p14:creationId xmlns:p14="http://schemas.microsoft.com/office/powerpoint/2010/main" val="2503528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45184-6131-6F47-98A0-243AA6F15C16}"/>
              </a:ext>
            </a:extLst>
          </p:cNvPr>
          <p:cNvSpPr>
            <a:spLocks noGrp="1"/>
          </p:cNvSpPr>
          <p:nvPr>
            <p:ph type="body" sz="quarter" idx="20"/>
          </p:nvPr>
        </p:nvSpPr>
        <p:spPr/>
        <p:txBody>
          <a:bodyPr/>
          <a:lstStyle/>
          <a:p>
            <a:r>
              <a:rPr lang="en-US" dirty="0"/>
              <a:t>Regression Equation - 1</a:t>
            </a:r>
          </a:p>
        </p:txBody>
      </p:sp>
      <p:pic>
        <p:nvPicPr>
          <p:cNvPr id="4" name="Picture 3">
            <a:extLst>
              <a:ext uri="{FF2B5EF4-FFF2-40B4-BE49-F238E27FC236}">
                <a16:creationId xmlns:a16="http://schemas.microsoft.com/office/drawing/2014/main" id="{D80BA2AD-9CBF-F54E-8AAA-A444B8C98D89}"/>
              </a:ext>
            </a:extLst>
          </p:cNvPr>
          <p:cNvPicPr>
            <a:picLocks noChangeAspect="1"/>
          </p:cNvPicPr>
          <p:nvPr/>
        </p:nvPicPr>
        <p:blipFill>
          <a:blip r:embed="rId2"/>
          <a:stretch>
            <a:fillRect/>
          </a:stretch>
        </p:blipFill>
        <p:spPr>
          <a:xfrm>
            <a:off x="365760" y="1280160"/>
            <a:ext cx="9144000" cy="4873395"/>
          </a:xfrm>
          <a:prstGeom prst="rect">
            <a:avLst/>
          </a:prstGeom>
          <a:ln w="12700">
            <a:solidFill>
              <a:schemeClr val="tx1"/>
            </a:solidFill>
          </a:ln>
        </p:spPr>
      </p:pic>
    </p:spTree>
    <p:extLst>
      <p:ext uri="{BB962C8B-B14F-4D97-AF65-F5344CB8AC3E}">
        <p14:creationId xmlns:p14="http://schemas.microsoft.com/office/powerpoint/2010/main" val="210306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7920F-25FD-4749-9516-03F4C78DE4D6}"/>
              </a:ext>
            </a:extLst>
          </p:cNvPr>
          <p:cNvSpPr>
            <a:spLocks noGrp="1"/>
          </p:cNvSpPr>
          <p:nvPr>
            <p:ph type="body" sz="quarter" idx="20"/>
          </p:nvPr>
        </p:nvSpPr>
        <p:spPr/>
        <p:txBody>
          <a:bodyPr/>
          <a:lstStyle/>
          <a:p>
            <a:r>
              <a:rPr lang="en-US" dirty="0"/>
              <a:t>Regression Equation - 2</a:t>
            </a:r>
          </a:p>
          <a:p>
            <a:endParaRPr lang="en-US" dirty="0"/>
          </a:p>
        </p:txBody>
      </p:sp>
      <p:pic>
        <p:nvPicPr>
          <p:cNvPr id="4" name="Picture 3">
            <a:extLst>
              <a:ext uri="{FF2B5EF4-FFF2-40B4-BE49-F238E27FC236}">
                <a16:creationId xmlns:a16="http://schemas.microsoft.com/office/drawing/2014/main" id="{90004EF2-23E9-E545-B516-018D6D264C8A}"/>
              </a:ext>
            </a:extLst>
          </p:cNvPr>
          <p:cNvPicPr>
            <a:picLocks noChangeAspect="1"/>
          </p:cNvPicPr>
          <p:nvPr/>
        </p:nvPicPr>
        <p:blipFill>
          <a:blip r:embed="rId2"/>
          <a:stretch>
            <a:fillRect/>
          </a:stretch>
        </p:blipFill>
        <p:spPr>
          <a:xfrm>
            <a:off x="365760" y="1279797"/>
            <a:ext cx="9144000" cy="4891217"/>
          </a:xfrm>
          <a:prstGeom prst="rect">
            <a:avLst/>
          </a:prstGeom>
          <a:ln w="12700">
            <a:solidFill>
              <a:schemeClr val="tx1"/>
            </a:solidFill>
          </a:ln>
        </p:spPr>
      </p:pic>
    </p:spTree>
    <p:extLst>
      <p:ext uri="{BB962C8B-B14F-4D97-AF65-F5344CB8AC3E}">
        <p14:creationId xmlns:p14="http://schemas.microsoft.com/office/powerpoint/2010/main" val="222668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0AB8-86E2-C944-B0F4-2D0BA18D2108}"/>
              </a:ext>
            </a:extLst>
          </p:cNvPr>
          <p:cNvSpPr>
            <a:spLocks noGrp="1"/>
          </p:cNvSpPr>
          <p:nvPr>
            <p:ph type="body" sz="quarter" idx="20"/>
          </p:nvPr>
        </p:nvSpPr>
        <p:spPr/>
        <p:txBody>
          <a:bodyPr/>
          <a:lstStyle/>
          <a:p>
            <a:r>
              <a:rPr lang="en-US" dirty="0"/>
              <a:t>Regression Equation - 3</a:t>
            </a:r>
          </a:p>
          <a:p>
            <a:endParaRPr lang="en-US" dirty="0"/>
          </a:p>
        </p:txBody>
      </p:sp>
      <p:pic>
        <p:nvPicPr>
          <p:cNvPr id="4" name="Picture 3">
            <a:extLst>
              <a:ext uri="{FF2B5EF4-FFF2-40B4-BE49-F238E27FC236}">
                <a16:creationId xmlns:a16="http://schemas.microsoft.com/office/drawing/2014/main" id="{BB9CFFE3-3B4B-0D47-9FBE-05D00FCDED9D}"/>
              </a:ext>
            </a:extLst>
          </p:cNvPr>
          <p:cNvPicPr>
            <a:picLocks noChangeAspect="1"/>
          </p:cNvPicPr>
          <p:nvPr/>
        </p:nvPicPr>
        <p:blipFill>
          <a:blip r:embed="rId2"/>
          <a:stretch>
            <a:fillRect/>
          </a:stretch>
        </p:blipFill>
        <p:spPr>
          <a:xfrm>
            <a:off x="365760" y="1280160"/>
            <a:ext cx="9144000" cy="5222217"/>
          </a:xfrm>
          <a:prstGeom prst="rect">
            <a:avLst/>
          </a:prstGeom>
          <a:ln w="12700">
            <a:solidFill>
              <a:schemeClr val="tx1"/>
            </a:solidFill>
          </a:ln>
        </p:spPr>
      </p:pic>
    </p:spTree>
    <p:extLst>
      <p:ext uri="{BB962C8B-B14F-4D97-AF65-F5344CB8AC3E}">
        <p14:creationId xmlns:p14="http://schemas.microsoft.com/office/powerpoint/2010/main" val="1409916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C06CE-7711-1640-9DA6-FD7EB89C918A}"/>
              </a:ext>
            </a:extLst>
          </p:cNvPr>
          <p:cNvSpPr>
            <a:spLocks noGrp="1"/>
          </p:cNvSpPr>
          <p:nvPr>
            <p:ph type="body" sz="quarter" idx="20"/>
          </p:nvPr>
        </p:nvSpPr>
        <p:spPr/>
        <p:txBody>
          <a:bodyPr/>
          <a:lstStyle/>
          <a:p>
            <a:r>
              <a:rPr lang="en-US" dirty="0"/>
              <a:t>T-test for difference in revenue at Live music bars and Non Live music bars</a:t>
            </a:r>
          </a:p>
        </p:txBody>
      </p:sp>
      <p:pic>
        <p:nvPicPr>
          <p:cNvPr id="3" name="Picture 2">
            <a:extLst>
              <a:ext uri="{FF2B5EF4-FFF2-40B4-BE49-F238E27FC236}">
                <a16:creationId xmlns:a16="http://schemas.microsoft.com/office/drawing/2014/main" id="{D2F6644A-BD60-4096-9C4E-A7332DB32144}"/>
              </a:ext>
            </a:extLst>
          </p:cNvPr>
          <p:cNvPicPr>
            <a:picLocks noChangeAspect="1"/>
          </p:cNvPicPr>
          <p:nvPr/>
        </p:nvPicPr>
        <p:blipFill>
          <a:blip r:embed="rId2"/>
          <a:stretch>
            <a:fillRect/>
          </a:stretch>
        </p:blipFill>
        <p:spPr>
          <a:xfrm>
            <a:off x="156754" y="1400832"/>
            <a:ext cx="9619488" cy="4056336"/>
          </a:xfrm>
          <a:prstGeom prst="rect">
            <a:avLst/>
          </a:prstGeom>
        </p:spPr>
      </p:pic>
    </p:spTree>
    <p:extLst>
      <p:ext uri="{BB962C8B-B14F-4D97-AF65-F5344CB8AC3E}">
        <p14:creationId xmlns:p14="http://schemas.microsoft.com/office/powerpoint/2010/main" val="2100512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3A920B-8C25-FA4E-93B3-9455E28A44B7}"/>
              </a:ext>
            </a:extLst>
          </p:cNvPr>
          <p:cNvSpPr>
            <a:spLocks noGrp="1"/>
          </p:cNvSpPr>
          <p:nvPr>
            <p:ph type="body" sz="quarter" idx="20"/>
          </p:nvPr>
        </p:nvSpPr>
        <p:spPr/>
        <p:txBody>
          <a:bodyPr/>
          <a:lstStyle/>
          <a:p>
            <a:r>
              <a:rPr lang="en-US" dirty="0"/>
              <a:t>Why New York?</a:t>
            </a:r>
          </a:p>
        </p:txBody>
      </p:sp>
      <p:sp>
        <p:nvSpPr>
          <p:cNvPr id="3" name="Title 2">
            <a:extLst>
              <a:ext uri="{FF2B5EF4-FFF2-40B4-BE49-F238E27FC236}">
                <a16:creationId xmlns:a16="http://schemas.microsoft.com/office/drawing/2014/main" id="{32C8C927-EC37-B44C-8B89-20F3B5BB93DD}"/>
              </a:ext>
            </a:extLst>
          </p:cNvPr>
          <p:cNvSpPr>
            <a:spLocks noGrp="1"/>
          </p:cNvSpPr>
          <p:nvPr>
            <p:ph type="title"/>
          </p:nvPr>
        </p:nvSpPr>
        <p:spPr>
          <a:xfrm>
            <a:off x="271729" y="1115846"/>
            <a:ext cx="7685647" cy="1246495"/>
          </a:xfrm>
        </p:spPr>
        <p:txBody>
          <a:bodyPr/>
          <a:lstStyle/>
          <a:p>
            <a:pPr lvl="0"/>
            <a:r>
              <a:rPr lang="en-US" dirty="0"/>
              <a:t>City has an active nightlife</a:t>
            </a:r>
            <a:br>
              <a:rPr lang="en-US" dirty="0"/>
            </a:br>
            <a:br>
              <a:rPr lang="en-US" dirty="0"/>
            </a:br>
            <a:r>
              <a:rPr lang="en-US" dirty="0"/>
              <a:t>Large number of bars, Hence huge data points</a:t>
            </a:r>
            <a:br>
              <a:rPr lang="en-US" dirty="0"/>
            </a:br>
            <a:br>
              <a:rPr lang="en-US" dirty="0"/>
            </a:br>
            <a:r>
              <a:rPr lang="en-US" dirty="0"/>
              <a:t>Variations in bars is also high </a:t>
            </a:r>
          </a:p>
        </p:txBody>
      </p:sp>
    </p:spTree>
    <p:extLst>
      <p:ext uri="{BB962C8B-B14F-4D97-AF65-F5344CB8AC3E}">
        <p14:creationId xmlns:p14="http://schemas.microsoft.com/office/powerpoint/2010/main" val="1018730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570A1-6C50-3D4A-BAFD-540CBFD7C1F2}"/>
              </a:ext>
            </a:extLst>
          </p:cNvPr>
          <p:cNvSpPr>
            <a:spLocks noGrp="1"/>
          </p:cNvSpPr>
          <p:nvPr>
            <p:ph type="body" sz="quarter" idx="20"/>
          </p:nvPr>
        </p:nvSpPr>
        <p:spPr/>
        <p:txBody>
          <a:bodyPr/>
          <a:lstStyle/>
          <a:p>
            <a:r>
              <a:rPr lang="en-US" dirty="0"/>
              <a:t>Getting Data from Yelp</a:t>
            </a:r>
          </a:p>
        </p:txBody>
      </p:sp>
      <p:pic>
        <p:nvPicPr>
          <p:cNvPr id="4" name="Picture 3">
            <a:extLst>
              <a:ext uri="{FF2B5EF4-FFF2-40B4-BE49-F238E27FC236}">
                <a16:creationId xmlns:a16="http://schemas.microsoft.com/office/drawing/2014/main" id="{B4F8CD5E-3EE1-E446-AC1E-7A1F92374312}"/>
              </a:ext>
            </a:extLst>
          </p:cNvPr>
          <p:cNvPicPr>
            <a:picLocks noChangeAspect="1"/>
          </p:cNvPicPr>
          <p:nvPr/>
        </p:nvPicPr>
        <p:blipFill>
          <a:blip r:embed="rId2"/>
          <a:stretch>
            <a:fillRect/>
          </a:stretch>
        </p:blipFill>
        <p:spPr>
          <a:xfrm>
            <a:off x="128019" y="1550355"/>
            <a:ext cx="9649961" cy="3757290"/>
          </a:xfrm>
          <a:prstGeom prst="rect">
            <a:avLst/>
          </a:prstGeom>
        </p:spPr>
      </p:pic>
    </p:spTree>
    <p:extLst>
      <p:ext uri="{BB962C8B-B14F-4D97-AF65-F5344CB8AC3E}">
        <p14:creationId xmlns:p14="http://schemas.microsoft.com/office/powerpoint/2010/main" val="244394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13589C-ECDD-244E-9AF5-B979B622F81A}"/>
              </a:ext>
            </a:extLst>
          </p:cNvPr>
          <p:cNvSpPr>
            <a:spLocks noGrp="1"/>
          </p:cNvSpPr>
          <p:nvPr>
            <p:ph type="body" sz="quarter" idx="20"/>
          </p:nvPr>
        </p:nvSpPr>
        <p:spPr/>
        <p:txBody>
          <a:bodyPr/>
          <a:lstStyle/>
          <a:p>
            <a:r>
              <a:rPr lang="en-US" dirty="0"/>
              <a:t>Influence of Music on Sales</a:t>
            </a:r>
          </a:p>
        </p:txBody>
      </p:sp>
      <p:sp>
        <p:nvSpPr>
          <p:cNvPr id="3" name="Title 2">
            <a:extLst>
              <a:ext uri="{FF2B5EF4-FFF2-40B4-BE49-F238E27FC236}">
                <a16:creationId xmlns:a16="http://schemas.microsoft.com/office/drawing/2014/main" id="{1737B16D-8488-914F-BAE0-E24205E5DAAD}"/>
              </a:ext>
            </a:extLst>
          </p:cNvPr>
          <p:cNvSpPr>
            <a:spLocks noGrp="1"/>
          </p:cNvSpPr>
          <p:nvPr>
            <p:ph type="title"/>
          </p:nvPr>
        </p:nvSpPr>
        <p:spPr>
          <a:xfrm>
            <a:off x="271729" y="1115846"/>
            <a:ext cx="9344435" cy="3988784"/>
          </a:xfrm>
        </p:spPr>
        <p:txBody>
          <a:bodyPr/>
          <a:lstStyle/>
          <a:p>
            <a:r>
              <a:rPr lang="en-US" dirty="0">
                <a:hlinkClick r:id="rId2"/>
              </a:rPr>
              <a:t>https://www.sciencedaily.com/releases/2016/07/160728125306.htm</a:t>
            </a:r>
            <a:r>
              <a:rPr lang="en-US" dirty="0"/>
              <a:t> - This link said that music makes beer taste better. → Happy Customers</a:t>
            </a:r>
            <a:br>
              <a:rPr lang="en-US" dirty="0"/>
            </a:br>
            <a:br>
              <a:rPr lang="en-US" dirty="0"/>
            </a:br>
            <a:r>
              <a:rPr lang="en-US" dirty="0">
                <a:hlinkClick r:id="rId3"/>
              </a:rPr>
              <a:t>https://www.sciencedaily.com/releases/2008/07/080718180723.htm</a:t>
            </a:r>
            <a:r>
              <a:rPr lang="en-US" dirty="0"/>
              <a:t> - This link said that music makes you drink more in less time in a bar → More Sales. Happy You!!!</a:t>
            </a:r>
            <a:br>
              <a:rPr lang="en-US" dirty="0"/>
            </a:br>
            <a:br>
              <a:rPr lang="en-US" dirty="0"/>
            </a:br>
            <a:br>
              <a:rPr lang="en-US" dirty="0"/>
            </a:br>
            <a:r>
              <a:rPr lang="en-US" dirty="0">
                <a:hlinkClick r:id="rId4"/>
              </a:rPr>
              <a:t>https://restaurant.org/Articles/Operations/How-music-establishes-mood-and-drives-restaurant-p</a:t>
            </a:r>
            <a:r>
              <a:rPr lang="en-US" dirty="0"/>
              <a:t> - examples are sports bars, where music from TVs highlighting action in the game provides a fitting soundtrack to the hustle and bustle of a lively crowd. At the other extreme are steakhouses and fine dining establishments. Here, the desired sonic mood is one that establishes a sense of calm and relaxation, one befitting a larger proportion of mature patrons. </a:t>
            </a:r>
            <a:br>
              <a:rPr lang="en-US" dirty="0"/>
            </a:br>
            <a:endParaRPr lang="en-US" dirty="0"/>
          </a:p>
        </p:txBody>
      </p:sp>
    </p:spTree>
    <p:extLst>
      <p:ext uri="{BB962C8B-B14F-4D97-AF65-F5344CB8AC3E}">
        <p14:creationId xmlns:p14="http://schemas.microsoft.com/office/powerpoint/2010/main" val="344441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D91E022-E2E9-4D7B-8432-88D37C8C241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560"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CD91E022-E2E9-4D7B-8432-88D37C8C241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90779D6B-6FA0-8C41-A987-F8AD283D1176}"/>
              </a:ext>
            </a:extLst>
          </p:cNvPr>
          <p:cNvSpPr>
            <a:spLocks noGrp="1"/>
          </p:cNvSpPr>
          <p:nvPr>
            <p:ph type="body" sz="quarter" idx="20"/>
          </p:nvPr>
        </p:nvSpPr>
        <p:spPr>
          <a:xfrm>
            <a:off x="272640" y="282543"/>
            <a:ext cx="9344435" cy="369887"/>
          </a:xfrm>
        </p:spPr>
        <p:txBody>
          <a:bodyPr/>
          <a:lstStyle/>
          <a:p>
            <a:r>
              <a:rPr lang="en-US" dirty="0"/>
              <a:t>Business Problem</a:t>
            </a:r>
          </a:p>
        </p:txBody>
      </p:sp>
      <p:graphicFrame>
        <p:nvGraphicFramePr>
          <p:cNvPr id="19" name="Table 7">
            <a:extLst>
              <a:ext uri="{FF2B5EF4-FFF2-40B4-BE49-F238E27FC236}">
                <a16:creationId xmlns:a16="http://schemas.microsoft.com/office/drawing/2014/main" id="{F83CD3A5-46D7-F642-A316-4EE88EBEFB0A}"/>
              </a:ext>
            </a:extLst>
          </p:cNvPr>
          <p:cNvGraphicFramePr>
            <a:graphicFrameLocks noGrp="1"/>
          </p:cNvGraphicFramePr>
          <p:nvPr>
            <p:extLst>
              <p:ext uri="{D42A27DB-BD31-4B8C-83A1-F6EECF244321}">
                <p14:modId xmlns:p14="http://schemas.microsoft.com/office/powerpoint/2010/main" val="752727472"/>
              </p:ext>
            </p:extLst>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20" name="Rectangle 19">
            <a:extLst>
              <a:ext uri="{FF2B5EF4-FFF2-40B4-BE49-F238E27FC236}">
                <a16:creationId xmlns:a16="http://schemas.microsoft.com/office/drawing/2014/main" id="{F36E5E3C-6508-2A4E-BB6E-3BA180DD5564}"/>
              </a:ext>
            </a:extLst>
          </p:cNvPr>
          <p:cNvSpPr/>
          <p:nvPr/>
        </p:nvSpPr>
        <p:spPr>
          <a:xfrm>
            <a:off x="6070341" y="6163546"/>
            <a:ext cx="3835659"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9DD892EF-13E3-3346-9C65-3D1BC66334CC}"/>
              </a:ext>
            </a:extLst>
          </p:cNvPr>
          <p:cNvSpPr txBox="1"/>
          <p:nvPr/>
        </p:nvSpPr>
        <p:spPr>
          <a:xfrm>
            <a:off x="-655320" y="4996113"/>
            <a:ext cx="9906000" cy="421569"/>
          </a:xfrm>
          <a:prstGeom prst="rect">
            <a:avLst/>
          </a:prstGeom>
          <a:noFill/>
          <a:ln w="6350" cap="flat">
            <a:noFill/>
            <a:miter lim="800000"/>
          </a:ln>
        </p:spPr>
        <p:txBody>
          <a:bodyPr vert="horz" wrap="square" lIns="252476" tIns="76200" rIns="252476" bIns="76200" rtlCol="0" anchor="ctr" anchorCtr="0">
            <a:noAutofit/>
          </a:bodyPr>
          <a:lstStyle/>
          <a:p>
            <a:pPr eaLnBrk="0" hangingPunct="0">
              <a:lnSpc>
                <a:spcPct val="90000"/>
              </a:lnSpc>
            </a:pPr>
            <a:endParaRPr lang="en-US" b="1" dirty="0">
              <a:solidFill>
                <a:srgbClr val="014884"/>
              </a:solidFill>
              <a:cs typeface="Arial" pitchFamily="34" charset="0"/>
            </a:endParaRPr>
          </a:p>
        </p:txBody>
      </p:sp>
      <p:sp>
        <p:nvSpPr>
          <p:cNvPr id="23" name="Rectangle 22">
            <a:extLst>
              <a:ext uri="{FF2B5EF4-FFF2-40B4-BE49-F238E27FC236}">
                <a16:creationId xmlns:a16="http://schemas.microsoft.com/office/drawing/2014/main" id="{9F4FC7A6-1A87-7447-A653-F3EAC99294C4}"/>
              </a:ext>
            </a:extLst>
          </p:cNvPr>
          <p:cNvSpPr/>
          <p:nvPr/>
        </p:nvSpPr>
        <p:spPr>
          <a:xfrm>
            <a:off x="2110989" y="6166553"/>
            <a:ext cx="3959352"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3" name="TextBox 2">
            <a:extLst>
              <a:ext uri="{FF2B5EF4-FFF2-40B4-BE49-F238E27FC236}">
                <a16:creationId xmlns:a16="http://schemas.microsoft.com/office/drawing/2014/main" id="{F8CC08D1-5653-6A48-BD06-33A8E0649AD0}"/>
              </a:ext>
            </a:extLst>
          </p:cNvPr>
          <p:cNvSpPr txBox="1"/>
          <p:nvPr/>
        </p:nvSpPr>
        <p:spPr>
          <a:xfrm>
            <a:off x="-274071" y="732619"/>
            <a:ext cx="9179970" cy="630942"/>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2000" dirty="0">
                <a:latin typeface="Arial "/>
              </a:rPr>
              <a:t>Bar owner in New York</a:t>
            </a:r>
          </a:p>
          <a:p>
            <a:pPr marL="342900" indent="-342900">
              <a:lnSpc>
                <a:spcPct val="90000"/>
              </a:lnSpc>
              <a:spcBef>
                <a:spcPts val="600"/>
              </a:spcBef>
              <a:buClr>
                <a:schemeClr val="bg2"/>
              </a:buClr>
              <a:buFont typeface="Arial" panose="020B0604020202020204" pitchFamily="34" charset="0"/>
              <a:buChar char="•"/>
            </a:pPr>
            <a:endParaRPr lang="en-US" sz="2000" dirty="0">
              <a:latin typeface="Arial "/>
            </a:endParaRPr>
          </a:p>
        </p:txBody>
      </p:sp>
      <p:sp>
        <p:nvSpPr>
          <p:cNvPr id="7" name="TextBox 6">
            <a:extLst>
              <a:ext uri="{FF2B5EF4-FFF2-40B4-BE49-F238E27FC236}">
                <a16:creationId xmlns:a16="http://schemas.microsoft.com/office/drawing/2014/main" id="{FB06C39B-6CFA-244A-810D-E970D2362FC6}"/>
              </a:ext>
            </a:extLst>
          </p:cNvPr>
          <p:cNvSpPr txBox="1"/>
          <p:nvPr/>
        </p:nvSpPr>
        <p:spPr>
          <a:xfrm>
            <a:off x="18264" y="1677559"/>
            <a:ext cx="3364230" cy="2769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2000" dirty="0">
                <a:latin typeface="Arial "/>
              </a:rPr>
              <a:t>Introduce live music</a:t>
            </a:r>
          </a:p>
        </p:txBody>
      </p:sp>
      <p:sp>
        <p:nvSpPr>
          <p:cNvPr id="14" name="TextBox 13">
            <a:extLst>
              <a:ext uri="{FF2B5EF4-FFF2-40B4-BE49-F238E27FC236}">
                <a16:creationId xmlns:a16="http://schemas.microsoft.com/office/drawing/2014/main" id="{6F391FD7-F09A-FE4F-8647-6D5DBB02264B}"/>
              </a:ext>
            </a:extLst>
          </p:cNvPr>
          <p:cNvSpPr txBox="1"/>
          <p:nvPr/>
        </p:nvSpPr>
        <p:spPr>
          <a:xfrm>
            <a:off x="5312300" y="1676474"/>
            <a:ext cx="3392055" cy="2769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2000" dirty="0">
                <a:latin typeface="Arial "/>
              </a:rPr>
              <a:t>Stick with: </a:t>
            </a:r>
          </a:p>
        </p:txBody>
      </p:sp>
      <p:sp>
        <p:nvSpPr>
          <p:cNvPr id="8" name="TextBox 7">
            <a:extLst>
              <a:ext uri="{FF2B5EF4-FFF2-40B4-BE49-F238E27FC236}">
                <a16:creationId xmlns:a16="http://schemas.microsoft.com/office/drawing/2014/main" id="{9D6B246F-9B6D-4047-A7B9-AA00691AAFE8}"/>
              </a:ext>
            </a:extLst>
          </p:cNvPr>
          <p:cNvSpPr txBox="1"/>
          <p:nvPr/>
        </p:nvSpPr>
        <p:spPr>
          <a:xfrm>
            <a:off x="655320" y="4001723"/>
            <a:ext cx="7774080" cy="212365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spcAft>
                <a:spcPts val="600"/>
              </a:spcAft>
              <a:buClr>
                <a:schemeClr val="bg2"/>
              </a:buClr>
            </a:pPr>
            <a:r>
              <a:rPr lang="en-US" sz="2000" dirty="0"/>
              <a:t>Business questions to answer :</a:t>
            </a:r>
          </a:p>
          <a:p>
            <a:pPr marL="342900" indent="-342900">
              <a:lnSpc>
                <a:spcPct val="90000"/>
              </a:lnSpc>
              <a:spcBef>
                <a:spcPts val="600"/>
              </a:spcBef>
              <a:buClr>
                <a:schemeClr val="bg2"/>
              </a:buClr>
              <a:buFont typeface="Arial" panose="020B0604020202020204" pitchFamily="34" charset="0"/>
              <a:buChar char="•"/>
            </a:pPr>
            <a:r>
              <a:rPr lang="en-US" sz="2000" dirty="0"/>
              <a:t>Would live music improve average rating?</a:t>
            </a:r>
          </a:p>
          <a:p>
            <a:pPr marL="342900" indent="-342900">
              <a:lnSpc>
                <a:spcPct val="90000"/>
              </a:lnSpc>
              <a:spcBef>
                <a:spcPts val="600"/>
              </a:spcBef>
              <a:buClr>
                <a:schemeClr val="bg2"/>
              </a:buClr>
              <a:buFont typeface="Arial" panose="020B0604020202020204" pitchFamily="34" charset="0"/>
              <a:buChar char="•"/>
            </a:pPr>
            <a:r>
              <a:rPr lang="en-US" sz="2000" dirty="0"/>
              <a:t>Would live music attract more people?</a:t>
            </a:r>
          </a:p>
          <a:p>
            <a:pPr marL="342900" indent="-342900">
              <a:lnSpc>
                <a:spcPct val="90000"/>
              </a:lnSpc>
              <a:spcBef>
                <a:spcPts val="600"/>
              </a:spcBef>
              <a:buClr>
                <a:schemeClr val="bg2"/>
              </a:buClr>
              <a:buFont typeface="Arial" panose="020B0604020202020204" pitchFamily="34" charset="0"/>
              <a:buChar char="•"/>
            </a:pPr>
            <a:r>
              <a:rPr lang="en-US" sz="2000" dirty="0"/>
              <a:t>Would live music create positive sentiments on online sites?</a:t>
            </a:r>
          </a:p>
          <a:p>
            <a:pPr marL="342900" indent="-342900">
              <a:lnSpc>
                <a:spcPct val="90000"/>
              </a:lnSpc>
              <a:spcBef>
                <a:spcPts val="600"/>
              </a:spcBef>
              <a:buClr>
                <a:schemeClr val="bg2"/>
              </a:buClr>
              <a:buFont typeface="Arial" panose="020B0604020202020204" pitchFamily="34" charset="0"/>
              <a:buChar char="•"/>
            </a:pPr>
            <a:r>
              <a:rPr lang="en-US" sz="2000" dirty="0"/>
              <a:t>Would live music be cost effective?</a:t>
            </a:r>
          </a:p>
          <a:p>
            <a:pPr marL="342900" indent="-342900">
              <a:lnSpc>
                <a:spcPct val="90000"/>
              </a:lnSpc>
              <a:spcBef>
                <a:spcPts val="600"/>
              </a:spcBef>
              <a:buClr>
                <a:schemeClr val="bg2"/>
              </a:buClr>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89D13BBE-690F-4CC6-9A7C-54F87B3E1800}"/>
              </a:ext>
            </a:extLst>
          </p:cNvPr>
          <p:cNvPicPr>
            <a:picLocks noChangeAspect="1"/>
          </p:cNvPicPr>
          <p:nvPr/>
        </p:nvPicPr>
        <p:blipFill>
          <a:blip r:embed="rId7"/>
          <a:stretch>
            <a:fillRect/>
          </a:stretch>
        </p:blipFill>
        <p:spPr>
          <a:xfrm>
            <a:off x="1197466" y="2076751"/>
            <a:ext cx="1138931" cy="1352249"/>
          </a:xfrm>
          <a:prstGeom prst="rect">
            <a:avLst/>
          </a:prstGeom>
        </p:spPr>
      </p:pic>
      <p:pic>
        <p:nvPicPr>
          <p:cNvPr id="9" name="Picture 8">
            <a:extLst>
              <a:ext uri="{FF2B5EF4-FFF2-40B4-BE49-F238E27FC236}">
                <a16:creationId xmlns:a16="http://schemas.microsoft.com/office/drawing/2014/main" id="{7453F627-C57D-4A00-A014-52DACAF03B43}"/>
              </a:ext>
            </a:extLst>
          </p:cNvPr>
          <p:cNvPicPr>
            <a:picLocks noChangeAspect="1"/>
          </p:cNvPicPr>
          <p:nvPr/>
        </p:nvPicPr>
        <p:blipFill>
          <a:blip r:embed="rId8"/>
          <a:stretch>
            <a:fillRect/>
          </a:stretch>
        </p:blipFill>
        <p:spPr>
          <a:xfrm>
            <a:off x="6180738" y="2081345"/>
            <a:ext cx="546828" cy="460174"/>
          </a:xfrm>
          <a:prstGeom prst="rect">
            <a:avLst/>
          </a:prstGeom>
        </p:spPr>
      </p:pic>
      <p:pic>
        <p:nvPicPr>
          <p:cNvPr id="10" name="Picture 9">
            <a:extLst>
              <a:ext uri="{FF2B5EF4-FFF2-40B4-BE49-F238E27FC236}">
                <a16:creationId xmlns:a16="http://schemas.microsoft.com/office/drawing/2014/main" id="{E4EF1034-E672-45B0-92E2-4A38FA72B510}"/>
              </a:ext>
            </a:extLst>
          </p:cNvPr>
          <p:cNvPicPr>
            <a:picLocks noChangeAspect="1"/>
          </p:cNvPicPr>
          <p:nvPr/>
        </p:nvPicPr>
        <p:blipFill>
          <a:blip r:embed="rId9"/>
          <a:stretch>
            <a:fillRect/>
          </a:stretch>
        </p:blipFill>
        <p:spPr>
          <a:xfrm>
            <a:off x="6180738" y="2673570"/>
            <a:ext cx="546828" cy="419324"/>
          </a:xfrm>
          <a:prstGeom prst="rect">
            <a:avLst/>
          </a:prstGeom>
        </p:spPr>
      </p:pic>
      <p:pic>
        <p:nvPicPr>
          <p:cNvPr id="11" name="Picture 10">
            <a:extLst>
              <a:ext uri="{FF2B5EF4-FFF2-40B4-BE49-F238E27FC236}">
                <a16:creationId xmlns:a16="http://schemas.microsoft.com/office/drawing/2014/main" id="{A5A9CB00-CF12-472F-B0C6-4E781576658C}"/>
              </a:ext>
            </a:extLst>
          </p:cNvPr>
          <p:cNvPicPr>
            <a:picLocks noChangeAspect="1"/>
          </p:cNvPicPr>
          <p:nvPr/>
        </p:nvPicPr>
        <p:blipFill>
          <a:blip r:embed="rId10"/>
          <a:stretch>
            <a:fillRect/>
          </a:stretch>
        </p:blipFill>
        <p:spPr>
          <a:xfrm>
            <a:off x="6180738" y="3275340"/>
            <a:ext cx="582795" cy="334992"/>
          </a:xfrm>
          <a:prstGeom prst="rect">
            <a:avLst/>
          </a:prstGeom>
        </p:spPr>
      </p:pic>
      <p:pic>
        <p:nvPicPr>
          <p:cNvPr id="13" name="Picture 12">
            <a:extLst>
              <a:ext uri="{FF2B5EF4-FFF2-40B4-BE49-F238E27FC236}">
                <a16:creationId xmlns:a16="http://schemas.microsoft.com/office/drawing/2014/main" id="{E3CC811D-3852-4D0A-AB15-1D09172CDA93}"/>
              </a:ext>
            </a:extLst>
          </p:cNvPr>
          <p:cNvPicPr>
            <a:picLocks noChangeAspect="1"/>
          </p:cNvPicPr>
          <p:nvPr/>
        </p:nvPicPr>
        <p:blipFill>
          <a:blip r:embed="rId11"/>
          <a:stretch>
            <a:fillRect/>
          </a:stretch>
        </p:blipFill>
        <p:spPr>
          <a:xfrm>
            <a:off x="3771278" y="1102436"/>
            <a:ext cx="974579" cy="1148075"/>
          </a:xfrm>
          <a:prstGeom prst="rect">
            <a:avLst/>
          </a:prstGeom>
        </p:spPr>
      </p:pic>
      <p:sp>
        <p:nvSpPr>
          <p:cNvPr id="6" name="Rectangle 5">
            <a:extLst>
              <a:ext uri="{FF2B5EF4-FFF2-40B4-BE49-F238E27FC236}">
                <a16:creationId xmlns:a16="http://schemas.microsoft.com/office/drawing/2014/main" id="{F1E95D27-8691-404A-BCAC-93F774CEF9BD}"/>
              </a:ext>
            </a:extLst>
          </p:cNvPr>
          <p:cNvSpPr/>
          <p:nvPr/>
        </p:nvSpPr>
        <p:spPr>
          <a:xfrm>
            <a:off x="6727566" y="2109202"/>
            <a:ext cx="1043876" cy="369332"/>
          </a:xfrm>
          <a:prstGeom prst="rect">
            <a:avLst/>
          </a:prstGeom>
        </p:spPr>
        <p:txBody>
          <a:bodyPr wrap="none">
            <a:spAutoFit/>
          </a:bodyPr>
          <a:lstStyle/>
          <a:p>
            <a:r>
              <a:rPr lang="en-US" dirty="0">
                <a:latin typeface="Arial "/>
              </a:rPr>
              <a:t>Jukebox</a:t>
            </a:r>
            <a:endParaRPr lang="en-US" dirty="0"/>
          </a:p>
        </p:txBody>
      </p:sp>
      <p:sp>
        <p:nvSpPr>
          <p:cNvPr id="12" name="Rectangle 11">
            <a:extLst>
              <a:ext uri="{FF2B5EF4-FFF2-40B4-BE49-F238E27FC236}">
                <a16:creationId xmlns:a16="http://schemas.microsoft.com/office/drawing/2014/main" id="{568CB20F-3821-2949-863A-A47B33E565BD}"/>
              </a:ext>
            </a:extLst>
          </p:cNvPr>
          <p:cNvSpPr/>
          <p:nvPr/>
        </p:nvSpPr>
        <p:spPr>
          <a:xfrm>
            <a:off x="6732441" y="2692951"/>
            <a:ext cx="530915" cy="369332"/>
          </a:xfrm>
          <a:prstGeom prst="rect">
            <a:avLst/>
          </a:prstGeom>
        </p:spPr>
        <p:txBody>
          <a:bodyPr wrap="none">
            <a:spAutoFit/>
          </a:bodyPr>
          <a:lstStyle/>
          <a:p>
            <a:r>
              <a:rPr lang="en-US" dirty="0">
                <a:latin typeface="Arial "/>
              </a:rPr>
              <a:t>DJ </a:t>
            </a:r>
            <a:endParaRPr lang="en-US" dirty="0"/>
          </a:p>
        </p:txBody>
      </p:sp>
      <p:sp>
        <p:nvSpPr>
          <p:cNvPr id="15" name="Rectangle 14">
            <a:extLst>
              <a:ext uri="{FF2B5EF4-FFF2-40B4-BE49-F238E27FC236}">
                <a16:creationId xmlns:a16="http://schemas.microsoft.com/office/drawing/2014/main" id="{677FA22D-A660-4F46-9D11-D9AE9D04EF75}"/>
              </a:ext>
            </a:extLst>
          </p:cNvPr>
          <p:cNvSpPr/>
          <p:nvPr/>
        </p:nvSpPr>
        <p:spPr>
          <a:xfrm>
            <a:off x="6727566" y="3241560"/>
            <a:ext cx="1043876" cy="369332"/>
          </a:xfrm>
          <a:prstGeom prst="rect">
            <a:avLst/>
          </a:prstGeom>
        </p:spPr>
        <p:txBody>
          <a:bodyPr wrap="none">
            <a:spAutoFit/>
          </a:bodyPr>
          <a:lstStyle/>
          <a:p>
            <a:r>
              <a:rPr lang="en-US" dirty="0">
                <a:latin typeface="Arial "/>
              </a:rPr>
              <a:t>Karaoke</a:t>
            </a:r>
            <a:endParaRPr lang="en-US" dirty="0"/>
          </a:p>
        </p:txBody>
      </p:sp>
    </p:spTree>
    <p:extLst>
      <p:ext uri="{BB962C8B-B14F-4D97-AF65-F5344CB8AC3E}">
        <p14:creationId xmlns:p14="http://schemas.microsoft.com/office/powerpoint/2010/main" val="287734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4" grpId="0"/>
      <p:bldP spid="6" grpId="0"/>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82BE2D-DC51-B74F-BCB0-181828F0D077}"/>
              </a:ext>
            </a:extLst>
          </p:cNvPr>
          <p:cNvSpPr>
            <a:spLocks noGrp="1"/>
          </p:cNvSpPr>
          <p:nvPr>
            <p:ph type="body" sz="quarter" idx="20"/>
          </p:nvPr>
        </p:nvSpPr>
        <p:spPr/>
        <p:txBody>
          <a:bodyPr/>
          <a:lstStyle/>
          <a:p>
            <a:r>
              <a:rPr lang="en-US" dirty="0"/>
              <a:t>Motivation for the Project</a:t>
            </a:r>
            <a:endParaRPr lang="en-US" dirty="0">
              <a:solidFill>
                <a:srgbClr val="FF0000"/>
              </a:solidFill>
            </a:endParaRPr>
          </a:p>
        </p:txBody>
      </p:sp>
      <p:sp>
        <p:nvSpPr>
          <p:cNvPr id="4" name="TextBox 3">
            <a:extLst>
              <a:ext uri="{FF2B5EF4-FFF2-40B4-BE49-F238E27FC236}">
                <a16:creationId xmlns:a16="http://schemas.microsoft.com/office/drawing/2014/main" id="{29B9A1BF-B228-104D-A91B-5D7DF1C8F03A}"/>
              </a:ext>
            </a:extLst>
          </p:cNvPr>
          <p:cNvSpPr txBox="1"/>
          <p:nvPr/>
        </p:nvSpPr>
        <p:spPr>
          <a:xfrm>
            <a:off x="485632" y="4733952"/>
            <a:ext cx="65"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endParaRPr lang="en-US" sz="2000" dirty="0">
              <a:latin typeface="Arial "/>
            </a:endParaRPr>
          </a:p>
        </p:txBody>
      </p:sp>
      <p:sp>
        <p:nvSpPr>
          <p:cNvPr id="5" name="Title 4">
            <a:extLst>
              <a:ext uri="{FF2B5EF4-FFF2-40B4-BE49-F238E27FC236}">
                <a16:creationId xmlns:a16="http://schemas.microsoft.com/office/drawing/2014/main" id="{70E7CD02-07CA-944B-81BD-F19E15742FBD}"/>
              </a:ext>
            </a:extLst>
          </p:cNvPr>
          <p:cNvSpPr>
            <a:spLocks noGrp="1"/>
          </p:cNvSpPr>
          <p:nvPr>
            <p:ph type="title"/>
          </p:nvPr>
        </p:nvSpPr>
        <p:spPr>
          <a:xfrm>
            <a:off x="271729" y="978282"/>
            <a:ext cx="5386185" cy="276999"/>
          </a:xfrm>
        </p:spPr>
        <p:txBody>
          <a:bodyPr/>
          <a:lstStyle/>
          <a:p>
            <a:pPr>
              <a:spcBef>
                <a:spcPts val="600"/>
              </a:spcBef>
            </a:pPr>
            <a:r>
              <a:rPr lang="en-US" sz="2000" dirty="0">
                <a:latin typeface="Arial "/>
              </a:rPr>
              <a:t>Live music promotes </a:t>
            </a:r>
            <a:r>
              <a:rPr lang="en-US" sz="2000" b="1" dirty="0">
                <a:solidFill>
                  <a:srgbClr val="014884"/>
                </a:solidFill>
                <a:latin typeface="Arial "/>
              </a:rPr>
              <a:t>better dining experience</a:t>
            </a:r>
            <a:endParaRPr lang="en-US" dirty="0"/>
          </a:p>
        </p:txBody>
      </p:sp>
      <p:sp>
        <p:nvSpPr>
          <p:cNvPr id="10" name="TextBox 9">
            <a:extLst>
              <a:ext uri="{FF2B5EF4-FFF2-40B4-BE49-F238E27FC236}">
                <a16:creationId xmlns:a16="http://schemas.microsoft.com/office/drawing/2014/main" id="{7EAA50A1-F9A2-8F4B-8365-CBA624C0648B}"/>
              </a:ext>
            </a:extLst>
          </p:cNvPr>
          <p:cNvSpPr txBox="1"/>
          <p:nvPr/>
        </p:nvSpPr>
        <p:spPr>
          <a:xfrm>
            <a:off x="301012" y="6472360"/>
            <a:ext cx="6400800" cy="422671"/>
          </a:xfrm>
          <a:prstGeom prst="rect">
            <a:avLst/>
          </a:prstGeom>
          <a:noFill/>
          <a:ln w="6350" cap="flat">
            <a:noFill/>
            <a:miter lim="800000"/>
          </a:ln>
        </p:spPr>
        <p:txBody>
          <a:bodyPr vert="horz" wrap="square" lIns="0" tIns="0" rIns="0" bIns="0" rtlCol="0" anchor="b" anchorCtr="0">
            <a:noAutofit/>
          </a:bodyPr>
          <a:lstStyle/>
          <a:p>
            <a:pPr indent="-228600">
              <a:lnSpc>
                <a:spcPct val="0"/>
              </a:lnSpc>
              <a:spcBef>
                <a:spcPct val="0"/>
              </a:spcBef>
              <a:buClr>
                <a:schemeClr val="bg2"/>
              </a:buClr>
            </a:pPr>
            <a:r>
              <a:rPr lang="en-US" sz="600" dirty="0">
                <a:hlinkClick r:id="rId3"/>
              </a:rPr>
              <a:t>https://smallbiztrends.com/2018/06/how-diners-choose-restaurants.html/</a:t>
            </a:r>
            <a:endParaRPr lang="en-US" sz="600" dirty="0"/>
          </a:p>
          <a:p>
            <a:pPr marL="228600" indent="-228600">
              <a:lnSpc>
                <a:spcPct val="90000"/>
              </a:lnSpc>
              <a:spcBef>
                <a:spcPct val="0"/>
              </a:spcBef>
              <a:buClr>
                <a:schemeClr val="bg2"/>
              </a:buClr>
            </a:pPr>
            <a:endParaRPr lang="en-US" sz="600" dirty="0"/>
          </a:p>
          <a:p>
            <a:pPr marL="228600" indent="-228600">
              <a:lnSpc>
                <a:spcPct val="90000"/>
              </a:lnSpc>
              <a:spcBef>
                <a:spcPct val="0"/>
              </a:spcBef>
              <a:buClr>
                <a:schemeClr val="bg2"/>
              </a:buClr>
            </a:pPr>
            <a:r>
              <a:rPr lang="en-US" sz="600" dirty="0">
                <a:hlinkClick r:id="rId4"/>
              </a:rPr>
              <a:t>https://www.reviewtrackers.com/blog/yelp-factsheet/</a:t>
            </a:r>
            <a:endParaRPr lang="en-US" sz="600" dirty="0"/>
          </a:p>
          <a:p>
            <a:pPr marL="228600" indent="-228600">
              <a:lnSpc>
                <a:spcPct val="90000"/>
              </a:lnSpc>
              <a:spcBef>
                <a:spcPct val="0"/>
              </a:spcBef>
              <a:buClr>
                <a:schemeClr val="bg2"/>
              </a:buClr>
            </a:pPr>
            <a:endParaRPr lang="en-US" sz="600" dirty="0">
              <a:latin typeface="Arial" panose="020B0604020202020204" pitchFamily="34" charset="0"/>
              <a:hlinkClick r:id="rId5"/>
            </a:endParaRPr>
          </a:p>
          <a:p>
            <a:pPr indent="-228600">
              <a:lnSpc>
                <a:spcPct val="0"/>
              </a:lnSpc>
              <a:spcBef>
                <a:spcPct val="0"/>
              </a:spcBef>
              <a:buClr>
                <a:schemeClr val="bg2"/>
              </a:buClr>
            </a:pPr>
            <a:r>
              <a:rPr lang="en-US" sz="600" dirty="0">
                <a:hlinkClick r:id="rId5"/>
              </a:rPr>
              <a:t>https://www.barbusinessowner.com/public/Music-Licensing-for-Bars-and-Restaurants.cfm</a:t>
            </a:r>
            <a:endParaRPr lang="en-US" sz="600" dirty="0"/>
          </a:p>
          <a:p>
            <a:pPr marL="228600" indent="-228600">
              <a:lnSpc>
                <a:spcPct val="90000"/>
              </a:lnSpc>
              <a:spcBef>
                <a:spcPct val="0"/>
              </a:spcBef>
              <a:buClr>
                <a:schemeClr val="bg2"/>
              </a:buClr>
            </a:pPr>
            <a:r>
              <a:rPr lang="en-US" sz="700" dirty="0">
                <a:hlinkClick r:id="rId6"/>
              </a:rPr>
              <a:t>http://crazyalanswampshack.com/blog/why-live-music-promotes-a-better-restaurant-dining-experience-for-everyone</a:t>
            </a:r>
            <a:endParaRPr lang="en-US" sz="600" dirty="0"/>
          </a:p>
          <a:p>
            <a:pPr marL="228600" indent="-228600">
              <a:lnSpc>
                <a:spcPct val="90000"/>
              </a:lnSpc>
              <a:spcBef>
                <a:spcPct val="0"/>
              </a:spcBef>
              <a:buClr>
                <a:schemeClr val="bg2"/>
              </a:buClr>
            </a:pPr>
            <a:endParaRPr lang="en-US" sz="600" dirty="0">
              <a:latin typeface="Arial" panose="020B0604020202020204" pitchFamily="34" charset="0"/>
            </a:endParaRPr>
          </a:p>
        </p:txBody>
      </p:sp>
      <p:sp>
        <p:nvSpPr>
          <p:cNvPr id="12" name="TextBox 11">
            <a:extLst>
              <a:ext uri="{FF2B5EF4-FFF2-40B4-BE49-F238E27FC236}">
                <a16:creationId xmlns:a16="http://schemas.microsoft.com/office/drawing/2014/main" id="{18220C97-BFB6-2A46-8B65-7545484D4088}"/>
              </a:ext>
            </a:extLst>
          </p:cNvPr>
          <p:cNvSpPr txBox="1"/>
          <p:nvPr/>
        </p:nvSpPr>
        <p:spPr>
          <a:xfrm flipH="1">
            <a:off x="2103120" y="3984418"/>
            <a:ext cx="1312795" cy="498598"/>
          </a:xfrm>
          <a:prstGeom prst="rect">
            <a:avLst/>
          </a:prstGeom>
          <a:noFill/>
          <a:ln w="6350" cap="flat">
            <a:noFill/>
            <a:miter lim="800000"/>
          </a:ln>
        </p:spPr>
        <p:txBody>
          <a:bodyPr wrap="square" lIns="0" tIns="0" rIns="0" bIns="0" rtlCol="0" anchor="t" anchorCtr="0">
            <a:noAutofit/>
          </a:bodyPr>
          <a:lstStyle/>
          <a:p>
            <a:pPr algn="ctr">
              <a:lnSpc>
                <a:spcPct val="90000"/>
              </a:lnSpc>
              <a:spcBef>
                <a:spcPts val="600"/>
              </a:spcBef>
              <a:buClr>
                <a:schemeClr val="bg2"/>
              </a:buClr>
            </a:pPr>
            <a:r>
              <a:rPr lang="en-US" sz="3600" b="1" dirty="0">
                <a:solidFill>
                  <a:srgbClr val="FEC003"/>
                </a:solidFill>
                <a:latin typeface="Calibri" panose="020F0502020204030204" pitchFamily="34" charset="0"/>
                <a:ea typeface="Cambria" panose="02040503050406030204" pitchFamily="18" charset="0"/>
                <a:cs typeface="Calibri" panose="020F0502020204030204" pitchFamily="34" charset="0"/>
              </a:rPr>
              <a:t>   94 %</a:t>
            </a:r>
          </a:p>
        </p:txBody>
      </p:sp>
      <p:sp>
        <p:nvSpPr>
          <p:cNvPr id="13" name="TextBox 12">
            <a:extLst>
              <a:ext uri="{FF2B5EF4-FFF2-40B4-BE49-F238E27FC236}">
                <a16:creationId xmlns:a16="http://schemas.microsoft.com/office/drawing/2014/main" id="{FF4E8D1A-FA50-A840-8801-F3A00FFE911B}"/>
              </a:ext>
            </a:extLst>
          </p:cNvPr>
          <p:cNvSpPr txBox="1"/>
          <p:nvPr/>
        </p:nvSpPr>
        <p:spPr>
          <a:xfrm>
            <a:off x="1691639" y="4478144"/>
            <a:ext cx="2226931" cy="498598"/>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b="1" dirty="0">
                <a:solidFill>
                  <a:schemeClr val="bg1">
                    <a:lumMod val="65000"/>
                  </a:schemeClr>
                </a:solidFill>
                <a:latin typeface="Calibri" panose="020F0502020204030204" pitchFamily="34" charset="0"/>
                <a:ea typeface="Cambria" panose="02040503050406030204" pitchFamily="18" charset="0"/>
                <a:cs typeface="Calibri" panose="020F0502020204030204" pitchFamily="34" charset="0"/>
              </a:rPr>
              <a:t>People look online to decide which bar to go </a:t>
            </a:r>
          </a:p>
        </p:txBody>
      </p:sp>
      <p:sp>
        <p:nvSpPr>
          <p:cNvPr id="14" name="TextBox 13">
            <a:extLst>
              <a:ext uri="{FF2B5EF4-FFF2-40B4-BE49-F238E27FC236}">
                <a16:creationId xmlns:a16="http://schemas.microsoft.com/office/drawing/2014/main" id="{11E35C3D-893C-F94B-BDE5-AC3D0BE977F8}"/>
              </a:ext>
            </a:extLst>
          </p:cNvPr>
          <p:cNvSpPr txBox="1"/>
          <p:nvPr/>
        </p:nvSpPr>
        <p:spPr>
          <a:xfrm flipH="1">
            <a:off x="5657914" y="3984418"/>
            <a:ext cx="1312795" cy="498598"/>
          </a:xfrm>
          <a:prstGeom prst="rect">
            <a:avLst/>
          </a:prstGeom>
          <a:noFill/>
          <a:ln w="6350" cap="flat">
            <a:noFill/>
            <a:miter lim="800000"/>
          </a:ln>
        </p:spPr>
        <p:txBody>
          <a:bodyPr wrap="square" lIns="0" tIns="0" rIns="0" bIns="0" rtlCol="0" anchor="t" anchorCtr="0">
            <a:noAutofit/>
          </a:bodyPr>
          <a:lstStyle/>
          <a:p>
            <a:pPr algn="ctr">
              <a:lnSpc>
                <a:spcPct val="90000"/>
              </a:lnSpc>
              <a:spcBef>
                <a:spcPts val="600"/>
              </a:spcBef>
              <a:buClr>
                <a:schemeClr val="bg2"/>
              </a:buClr>
            </a:pPr>
            <a:r>
              <a:rPr lang="en-US" sz="3600" b="1" dirty="0">
                <a:solidFill>
                  <a:srgbClr val="FEC003"/>
                </a:solidFill>
                <a:latin typeface="Calibri" panose="020F0502020204030204" pitchFamily="34" charset="0"/>
                <a:ea typeface="Cambria" panose="02040503050406030204" pitchFamily="18" charset="0"/>
                <a:cs typeface="Calibri" panose="020F0502020204030204" pitchFamily="34" charset="0"/>
              </a:rPr>
              <a:t>   45 %</a:t>
            </a:r>
          </a:p>
        </p:txBody>
      </p:sp>
      <p:sp>
        <p:nvSpPr>
          <p:cNvPr id="15" name="TextBox 14">
            <a:extLst>
              <a:ext uri="{FF2B5EF4-FFF2-40B4-BE49-F238E27FC236}">
                <a16:creationId xmlns:a16="http://schemas.microsoft.com/office/drawing/2014/main" id="{3EA5476F-9869-BB40-9726-DE9BC449B109}"/>
              </a:ext>
            </a:extLst>
          </p:cNvPr>
          <p:cNvSpPr txBox="1"/>
          <p:nvPr/>
        </p:nvSpPr>
        <p:spPr>
          <a:xfrm>
            <a:off x="5383594" y="4478144"/>
            <a:ext cx="1986970" cy="498598"/>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b="1" dirty="0">
                <a:solidFill>
                  <a:srgbClr val="014884"/>
                </a:solidFill>
                <a:latin typeface="Calibri" panose="020F0502020204030204" pitchFamily="34" charset="0"/>
                <a:ea typeface="Cambria" panose="02040503050406030204" pitchFamily="18" charset="0"/>
                <a:cs typeface="Calibri" panose="020F0502020204030204" pitchFamily="34" charset="0"/>
              </a:rPr>
              <a:t>  </a:t>
            </a:r>
            <a:r>
              <a:rPr lang="en-US" b="1" dirty="0">
                <a:solidFill>
                  <a:schemeClr val="bg1">
                    <a:lumMod val="65000"/>
                  </a:schemeClr>
                </a:solidFill>
                <a:latin typeface="Calibri" panose="020F0502020204030204" pitchFamily="34" charset="0"/>
                <a:ea typeface="Cambria" panose="02040503050406030204" pitchFamily="18" charset="0"/>
                <a:cs typeface="Calibri" panose="020F0502020204030204" pitchFamily="34" charset="0"/>
              </a:rPr>
              <a:t>People look </a:t>
            </a:r>
            <a:r>
              <a:rPr lang="en-US" b="1" dirty="0">
                <a:solidFill>
                  <a:srgbClr val="014884"/>
                </a:solidFill>
                <a:latin typeface="Calibri" panose="020F0502020204030204" pitchFamily="34" charset="0"/>
                <a:ea typeface="Cambria" panose="02040503050406030204" pitchFamily="18" charset="0"/>
                <a:cs typeface="Calibri" panose="020F0502020204030204" pitchFamily="34" charset="0"/>
              </a:rPr>
              <a:t>YELP 	 </a:t>
            </a:r>
            <a:r>
              <a:rPr lang="en-US" b="1" dirty="0">
                <a:solidFill>
                  <a:schemeClr val="bg1">
                    <a:lumMod val="65000"/>
                  </a:schemeClr>
                </a:solidFill>
                <a:latin typeface="Calibri" panose="020F0502020204030204" pitchFamily="34" charset="0"/>
                <a:ea typeface="Cambria" panose="02040503050406030204" pitchFamily="18" charset="0"/>
                <a:cs typeface="Calibri" panose="020F0502020204030204" pitchFamily="34" charset="0"/>
              </a:rPr>
              <a:t>to decide bar to go </a:t>
            </a:r>
          </a:p>
        </p:txBody>
      </p:sp>
      <p:sp>
        <p:nvSpPr>
          <p:cNvPr id="16" name="TextBox 15">
            <a:extLst>
              <a:ext uri="{FF2B5EF4-FFF2-40B4-BE49-F238E27FC236}">
                <a16:creationId xmlns:a16="http://schemas.microsoft.com/office/drawing/2014/main" id="{2ACB7D72-9AF9-B44F-ABF2-E9B527A09D3B}"/>
              </a:ext>
            </a:extLst>
          </p:cNvPr>
          <p:cNvSpPr txBox="1"/>
          <p:nvPr/>
        </p:nvSpPr>
        <p:spPr>
          <a:xfrm>
            <a:off x="271729" y="5685063"/>
            <a:ext cx="8441537" cy="2769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sz="2000" b="1" dirty="0">
                <a:solidFill>
                  <a:srgbClr val="014884"/>
                </a:solidFill>
                <a:cs typeface="Arial" pitchFamily="34" charset="0"/>
              </a:rPr>
              <a:t>So, by monitoring Yelp reviews we can gauge clientele of a bar.</a:t>
            </a:r>
          </a:p>
        </p:txBody>
      </p:sp>
      <p:graphicFrame>
        <p:nvGraphicFramePr>
          <p:cNvPr id="17" name="Table 7">
            <a:extLst>
              <a:ext uri="{FF2B5EF4-FFF2-40B4-BE49-F238E27FC236}">
                <a16:creationId xmlns:a16="http://schemas.microsoft.com/office/drawing/2014/main" id="{1B809E79-4E9C-194A-9240-E1EF10E21DF8}"/>
              </a:ext>
            </a:extLst>
          </p:cNvPr>
          <p:cNvGraphicFramePr>
            <a:graphicFrameLocks noGrp="1"/>
          </p:cNvGraphicFramePr>
          <p:nvPr>
            <p:extLst>
              <p:ext uri="{D42A27DB-BD31-4B8C-83A1-F6EECF244321}">
                <p14:modId xmlns:p14="http://schemas.microsoft.com/office/powerpoint/2010/main" val="3814330975"/>
              </p:ext>
            </p:extLst>
          </p:nvPr>
        </p:nvGraphicFramePr>
        <p:xfrm>
          <a:off x="158200" y="6018286"/>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18" name="Rectangle 17">
            <a:extLst>
              <a:ext uri="{FF2B5EF4-FFF2-40B4-BE49-F238E27FC236}">
                <a16:creationId xmlns:a16="http://schemas.microsoft.com/office/drawing/2014/main" id="{8C4F3CDC-7BBD-EB4C-B6C7-D1DC276A81E6}"/>
              </a:ext>
            </a:extLst>
          </p:cNvPr>
          <p:cNvSpPr/>
          <p:nvPr/>
        </p:nvSpPr>
        <p:spPr>
          <a:xfrm>
            <a:off x="4052249" y="6026317"/>
            <a:ext cx="5836920"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BAFD65F3-E9EB-B94A-A62B-5EA9F0170B7A}"/>
              </a:ext>
            </a:extLst>
          </p:cNvPr>
          <p:cNvSpPr/>
          <p:nvPr/>
        </p:nvSpPr>
        <p:spPr>
          <a:xfrm>
            <a:off x="150924" y="6011080"/>
            <a:ext cx="1944924"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cxnSp>
        <p:nvCxnSpPr>
          <p:cNvPr id="29" name="Straight Arrow Connector 28">
            <a:extLst>
              <a:ext uri="{FF2B5EF4-FFF2-40B4-BE49-F238E27FC236}">
                <a16:creationId xmlns:a16="http://schemas.microsoft.com/office/drawing/2014/main" id="{D18DF71A-6985-DC42-82B2-D4D9E74A9E64}"/>
              </a:ext>
            </a:extLst>
          </p:cNvPr>
          <p:cNvCxnSpPr>
            <a:cxnSpLocks/>
            <a:stCxn id="36" idx="3"/>
            <a:endCxn id="33" idx="1"/>
          </p:cNvCxnSpPr>
          <p:nvPr/>
        </p:nvCxnSpPr>
        <p:spPr>
          <a:xfrm flipV="1">
            <a:off x="3706065" y="1953277"/>
            <a:ext cx="1297846" cy="679414"/>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21A4E11-2624-EE44-AA52-FC48B9E846ED}"/>
              </a:ext>
            </a:extLst>
          </p:cNvPr>
          <p:cNvCxnSpPr>
            <a:cxnSpLocks/>
            <a:stCxn id="36" idx="3"/>
            <a:endCxn id="34" idx="1"/>
          </p:cNvCxnSpPr>
          <p:nvPr/>
        </p:nvCxnSpPr>
        <p:spPr>
          <a:xfrm>
            <a:off x="3706065" y="2632691"/>
            <a:ext cx="1297846" cy="10103"/>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A3FABB2-047C-5546-A926-4C29B44EC174}"/>
              </a:ext>
            </a:extLst>
          </p:cNvPr>
          <p:cNvCxnSpPr>
            <a:cxnSpLocks/>
            <a:stCxn id="36" idx="3"/>
            <a:endCxn id="35" idx="1"/>
          </p:cNvCxnSpPr>
          <p:nvPr/>
        </p:nvCxnSpPr>
        <p:spPr>
          <a:xfrm>
            <a:off x="3706065" y="2632691"/>
            <a:ext cx="1297846" cy="699621"/>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DF63108-E70E-CA45-BA2C-51A1362CBB83}"/>
              </a:ext>
            </a:extLst>
          </p:cNvPr>
          <p:cNvSpPr/>
          <p:nvPr/>
        </p:nvSpPr>
        <p:spPr>
          <a:xfrm>
            <a:off x="5003911" y="1768611"/>
            <a:ext cx="1249060" cy="369332"/>
          </a:xfrm>
          <a:prstGeom prst="rect">
            <a:avLst/>
          </a:prstGeom>
        </p:spPr>
        <p:txBody>
          <a:bodyPr wrap="none">
            <a:spAutoFit/>
          </a:bodyPr>
          <a:lstStyle/>
          <a:p>
            <a:r>
              <a:rPr lang="en-US" dirty="0">
                <a:latin typeface="Arial "/>
              </a:rPr>
              <a:t>Artist Cost</a:t>
            </a:r>
            <a:endParaRPr lang="en-US" dirty="0"/>
          </a:p>
        </p:txBody>
      </p:sp>
      <p:sp>
        <p:nvSpPr>
          <p:cNvPr id="34" name="Rectangle 33">
            <a:extLst>
              <a:ext uri="{FF2B5EF4-FFF2-40B4-BE49-F238E27FC236}">
                <a16:creationId xmlns:a16="http://schemas.microsoft.com/office/drawing/2014/main" id="{2DF30D0A-ADEE-AD45-8667-8497FE4423F8}"/>
              </a:ext>
            </a:extLst>
          </p:cNvPr>
          <p:cNvSpPr/>
          <p:nvPr/>
        </p:nvSpPr>
        <p:spPr>
          <a:xfrm>
            <a:off x="5003911" y="2458128"/>
            <a:ext cx="1697901" cy="369332"/>
          </a:xfrm>
          <a:prstGeom prst="rect">
            <a:avLst/>
          </a:prstGeom>
        </p:spPr>
        <p:txBody>
          <a:bodyPr wrap="none">
            <a:spAutoFit/>
          </a:bodyPr>
          <a:lstStyle/>
          <a:p>
            <a:r>
              <a:rPr lang="en-US" dirty="0">
                <a:latin typeface="Arial "/>
              </a:rPr>
              <a:t>Licensing Cost</a:t>
            </a:r>
            <a:endParaRPr lang="en-US" dirty="0"/>
          </a:p>
        </p:txBody>
      </p:sp>
      <p:sp>
        <p:nvSpPr>
          <p:cNvPr id="35" name="Rectangle 34">
            <a:extLst>
              <a:ext uri="{FF2B5EF4-FFF2-40B4-BE49-F238E27FC236}">
                <a16:creationId xmlns:a16="http://schemas.microsoft.com/office/drawing/2014/main" id="{883A7B5E-A721-4544-9FAE-5695EC5464CE}"/>
              </a:ext>
            </a:extLst>
          </p:cNvPr>
          <p:cNvSpPr/>
          <p:nvPr/>
        </p:nvSpPr>
        <p:spPr>
          <a:xfrm>
            <a:off x="5003911" y="3147646"/>
            <a:ext cx="2980303" cy="369332"/>
          </a:xfrm>
          <a:prstGeom prst="rect">
            <a:avLst/>
          </a:prstGeom>
        </p:spPr>
        <p:txBody>
          <a:bodyPr wrap="none">
            <a:spAutoFit/>
          </a:bodyPr>
          <a:lstStyle/>
          <a:p>
            <a:r>
              <a:rPr lang="en-US" dirty="0">
                <a:latin typeface="Arial "/>
              </a:rPr>
              <a:t>Significant space occupied</a:t>
            </a:r>
          </a:p>
        </p:txBody>
      </p:sp>
      <p:sp>
        <p:nvSpPr>
          <p:cNvPr id="36" name="TextBox 35">
            <a:extLst>
              <a:ext uri="{FF2B5EF4-FFF2-40B4-BE49-F238E27FC236}">
                <a16:creationId xmlns:a16="http://schemas.microsoft.com/office/drawing/2014/main" id="{D77F2FD5-7E2A-8549-924A-1A8CEAD988E0}"/>
              </a:ext>
            </a:extLst>
          </p:cNvPr>
          <p:cNvSpPr txBox="1"/>
          <p:nvPr/>
        </p:nvSpPr>
        <p:spPr>
          <a:xfrm>
            <a:off x="485632" y="2494191"/>
            <a:ext cx="3220433" cy="2769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sz="2000" dirty="0">
                <a:latin typeface="Arial "/>
              </a:rPr>
              <a:t>comes with significant costs</a:t>
            </a:r>
          </a:p>
        </p:txBody>
      </p:sp>
      <p:sp>
        <p:nvSpPr>
          <p:cNvPr id="37" name="TextBox 36">
            <a:extLst>
              <a:ext uri="{FF2B5EF4-FFF2-40B4-BE49-F238E27FC236}">
                <a16:creationId xmlns:a16="http://schemas.microsoft.com/office/drawing/2014/main" id="{47CAB37C-A8C7-8044-B9CE-58CB90058CBB}"/>
              </a:ext>
            </a:extLst>
          </p:cNvPr>
          <p:cNvSpPr txBox="1"/>
          <p:nvPr/>
        </p:nvSpPr>
        <p:spPr>
          <a:xfrm>
            <a:off x="1577573" y="1896194"/>
            <a:ext cx="528991"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BUT</a:t>
            </a:r>
          </a:p>
        </p:txBody>
      </p:sp>
      <p:sp>
        <p:nvSpPr>
          <p:cNvPr id="22" name="TextBox 21">
            <a:extLst>
              <a:ext uri="{FF2B5EF4-FFF2-40B4-BE49-F238E27FC236}">
                <a16:creationId xmlns:a16="http://schemas.microsoft.com/office/drawing/2014/main" id="{3A432F12-93C6-2045-B551-727EF71D0556}"/>
              </a:ext>
            </a:extLst>
          </p:cNvPr>
          <p:cNvSpPr txBox="1"/>
          <p:nvPr/>
        </p:nvSpPr>
        <p:spPr>
          <a:xfrm>
            <a:off x="301012" y="6452489"/>
            <a:ext cx="6400800" cy="231207"/>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r>
              <a:rPr lang="en-US" sz="800" dirty="0">
                <a:hlinkClick r:id="rId6"/>
              </a:rPr>
              <a:t>/</a:t>
            </a:r>
            <a:endParaRPr lang="en-US" sz="600" dirty="0">
              <a:latin typeface="Arial" panose="020B0604020202020204" pitchFamily="34" charset="0"/>
            </a:endParaRPr>
          </a:p>
        </p:txBody>
      </p:sp>
    </p:spTree>
    <p:extLst>
      <p:ext uri="{BB962C8B-B14F-4D97-AF65-F5344CB8AC3E}">
        <p14:creationId xmlns:p14="http://schemas.microsoft.com/office/powerpoint/2010/main" val="407719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P spid="14" grpId="0"/>
      <p:bldP spid="15" grpId="0"/>
      <p:bldP spid="16" grpId="0"/>
      <p:bldP spid="33" grpId="0"/>
      <p:bldP spid="34" grpId="0"/>
      <p:bldP spid="35"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A1729C-67F2-C14C-B37A-42E21D7BE615}"/>
              </a:ext>
            </a:extLst>
          </p:cNvPr>
          <p:cNvSpPr>
            <a:spLocks noGrp="1"/>
          </p:cNvSpPr>
          <p:nvPr>
            <p:ph type="body" sz="quarter" idx="20"/>
          </p:nvPr>
        </p:nvSpPr>
        <p:spPr/>
        <p:txBody>
          <a:bodyPr/>
          <a:lstStyle/>
          <a:p>
            <a:r>
              <a:rPr lang="en-US" dirty="0"/>
              <a:t>Analysis Performed </a:t>
            </a:r>
          </a:p>
        </p:txBody>
      </p:sp>
      <p:sp>
        <p:nvSpPr>
          <p:cNvPr id="4" name="Text Placeholder 6">
            <a:extLst>
              <a:ext uri="{FF2B5EF4-FFF2-40B4-BE49-F238E27FC236}">
                <a16:creationId xmlns:a16="http://schemas.microsoft.com/office/drawing/2014/main" id="{F0A92B29-04A9-A84A-8DAD-9F9BE0CFAE23}"/>
              </a:ext>
            </a:extLst>
          </p:cNvPr>
          <p:cNvSpPr txBox="1">
            <a:spLocks/>
          </p:cNvSpPr>
          <p:nvPr/>
        </p:nvSpPr>
        <p:spPr>
          <a:xfrm>
            <a:off x="272640" y="1853533"/>
            <a:ext cx="4356146" cy="731520"/>
          </a:xfrm>
          <a:prstGeom prst="rect">
            <a:avLst/>
          </a:prstGeom>
          <a:solidFill>
            <a:srgbClr val="014884"/>
          </a:solidFill>
          <a:ln w="19050">
            <a:no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b="1" dirty="0">
                <a:solidFill>
                  <a:schemeClr val="bg1"/>
                </a:solidFill>
                <a:latin typeface="+mj-lt"/>
              </a:rPr>
              <a:t>	1.  Scrape Yelp Reviews</a:t>
            </a:r>
          </a:p>
        </p:txBody>
      </p:sp>
      <p:sp>
        <p:nvSpPr>
          <p:cNvPr id="5" name="Text Placeholder 6">
            <a:extLst>
              <a:ext uri="{FF2B5EF4-FFF2-40B4-BE49-F238E27FC236}">
                <a16:creationId xmlns:a16="http://schemas.microsoft.com/office/drawing/2014/main" id="{B263F49A-1CF7-6444-9ACC-98E6867B5A79}"/>
              </a:ext>
            </a:extLst>
          </p:cNvPr>
          <p:cNvSpPr txBox="1">
            <a:spLocks/>
          </p:cNvSpPr>
          <p:nvPr/>
        </p:nvSpPr>
        <p:spPr>
          <a:xfrm>
            <a:off x="272640" y="3192634"/>
            <a:ext cx="4356146" cy="731520"/>
          </a:xfrm>
          <a:prstGeom prst="rect">
            <a:avLst/>
          </a:prstGeom>
          <a:solidFill>
            <a:srgbClr val="FEC003"/>
          </a:solidFill>
          <a:ln w="19050">
            <a:no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b="1" dirty="0">
                <a:latin typeface="+mj-lt"/>
              </a:rPr>
              <a:t>	</a:t>
            </a:r>
            <a:r>
              <a:rPr lang="en-US" sz="1500" b="1" dirty="0">
                <a:solidFill>
                  <a:schemeClr val="bg1"/>
                </a:solidFill>
                <a:latin typeface="+mj-lt"/>
              </a:rPr>
              <a:t>2.  Sentiment Analysis on Reviews</a:t>
            </a:r>
          </a:p>
        </p:txBody>
      </p:sp>
      <p:sp>
        <p:nvSpPr>
          <p:cNvPr id="6" name="Text Placeholder 6">
            <a:extLst>
              <a:ext uri="{FF2B5EF4-FFF2-40B4-BE49-F238E27FC236}">
                <a16:creationId xmlns:a16="http://schemas.microsoft.com/office/drawing/2014/main" id="{355AA31A-3B5F-1740-AEBF-71E9A328DB7A}"/>
              </a:ext>
            </a:extLst>
          </p:cNvPr>
          <p:cNvSpPr txBox="1">
            <a:spLocks/>
          </p:cNvSpPr>
          <p:nvPr/>
        </p:nvSpPr>
        <p:spPr>
          <a:xfrm>
            <a:off x="272640" y="4531734"/>
            <a:ext cx="4356146" cy="731520"/>
          </a:xfrm>
          <a:prstGeom prst="rect">
            <a:avLst/>
          </a:prstGeom>
          <a:solidFill>
            <a:srgbClr val="014884"/>
          </a:solidFill>
          <a:ln w="19050">
            <a:no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b="1" dirty="0">
                <a:solidFill>
                  <a:schemeClr val="bg1"/>
                </a:solidFill>
                <a:latin typeface="+mj-lt"/>
              </a:rPr>
              <a:t>	3.  Linear Regression </a:t>
            </a:r>
          </a:p>
        </p:txBody>
      </p:sp>
      <p:sp>
        <p:nvSpPr>
          <p:cNvPr id="7" name="TextBox 6">
            <a:extLst>
              <a:ext uri="{FF2B5EF4-FFF2-40B4-BE49-F238E27FC236}">
                <a16:creationId xmlns:a16="http://schemas.microsoft.com/office/drawing/2014/main" id="{B6670CB0-147B-BD4A-9EA1-17409ABBB6F2}"/>
              </a:ext>
            </a:extLst>
          </p:cNvPr>
          <p:cNvSpPr txBox="1"/>
          <p:nvPr/>
        </p:nvSpPr>
        <p:spPr>
          <a:xfrm>
            <a:off x="272640" y="982980"/>
            <a:ext cx="9157110" cy="630942"/>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2000" dirty="0">
                <a:latin typeface="Arial "/>
              </a:rPr>
              <a:t>Regression analysis between: </a:t>
            </a:r>
          </a:p>
          <a:p>
            <a:pPr algn="ctr">
              <a:lnSpc>
                <a:spcPct val="90000"/>
              </a:lnSpc>
              <a:spcBef>
                <a:spcPts val="600"/>
              </a:spcBef>
              <a:buClr>
                <a:schemeClr val="bg2"/>
              </a:buClr>
            </a:pPr>
            <a:r>
              <a:rPr lang="en-US" sz="2000" dirty="0">
                <a:solidFill>
                  <a:srgbClr val="014884"/>
                </a:solidFill>
                <a:latin typeface="Arial "/>
              </a:rPr>
              <a:t>Bar Performance </a:t>
            </a:r>
            <a:r>
              <a:rPr lang="en-US" sz="2000" dirty="0">
                <a:latin typeface="Arial "/>
              </a:rPr>
              <a:t>&amp; </a:t>
            </a:r>
            <a:r>
              <a:rPr lang="en-US" sz="2000" dirty="0">
                <a:solidFill>
                  <a:srgbClr val="FEC003"/>
                </a:solidFill>
                <a:latin typeface="Arial "/>
              </a:rPr>
              <a:t>Presence of live music</a:t>
            </a:r>
          </a:p>
        </p:txBody>
      </p:sp>
      <p:sp>
        <p:nvSpPr>
          <p:cNvPr id="8" name="Rectangle 7">
            <a:extLst>
              <a:ext uri="{FF2B5EF4-FFF2-40B4-BE49-F238E27FC236}">
                <a16:creationId xmlns:a16="http://schemas.microsoft.com/office/drawing/2014/main" id="{25CFC336-2DC2-0547-9FC2-5E643EC1D851}"/>
              </a:ext>
            </a:extLst>
          </p:cNvPr>
          <p:cNvSpPr/>
          <p:nvPr/>
        </p:nvSpPr>
        <p:spPr>
          <a:xfrm>
            <a:off x="4823096" y="1849760"/>
            <a:ext cx="4606654" cy="646331"/>
          </a:xfrm>
          <a:prstGeom prst="rect">
            <a:avLst/>
          </a:prstGeom>
        </p:spPr>
        <p:txBody>
          <a:bodyPr wrap="square">
            <a:spAutoFit/>
          </a:bodyPr>
          <a:lstStyle/>
          <a:p>
            <a:r>
              <a:rPr lang="en-US" dirty="0"/>
              <a:t>               Random Selection:  </a:t>
            </a:r>
          </a:p>
          <a:p>
            <a:r>
              <a:rPr lang="en-US" dirty="0"/>
              <a:t>50 Live music Bars + 50 with no Live music</a:t>
            </a:r>
          </a:p>
        </p:txBody>
      </p:sp>
      <p:sp>
        <p:nvSpPr>
          <p:cNvPr id="9" name="Rectangle 8">
            <a:extLst>
              <a:ext uri="{FF2B5EF4-FFF2-40B4-BE49-F238E27FC236}">
                <a16:creationId xmlns:a16="http://schemas.microsoft.com/office/drawing/2014/main" id="{23389471-A3E4-AE4D-A817-636AEA318CFE}"/>
              </a:ext>
            </a:extLst>
          </p:cNvPr>
          <p:cNvSpPr/>
          <p:nvPr/>
        </p:nvSpPr>
        <p:spPr>
          <a:xfrm>
            <a:off x="6094212" y="3280111"/>
            <a:ext cx="1699260" cy="400110"/>
          </a:xfrm>
          <a:prstGeom prst="rect">
            <a:avLst/>
          </a:prstGeom>
        </p:spPr>
        <p:txBody>
          <a:bodyPr wrap="square">
            <a:spAutoFit/>
          </a:bodyPr>
          <a:lstStyle/>
          <a:p>
            <a:r>
              <a:rPr lang="en-US" sz="2000" dirty="0"/>
              <a:t>35k Reviews</a:t>
            </a:r>
          </a:p>
        </p:txBody>
      </p:sp>
      <p:sp>
        <p:nvSpPr>
          <p:cNvPr id="15" name="TextBox 14">
            <a:extLst>
              <a:ext uri="{FF2B5EF4-FFF2-40B4-BE49-F238E27FC236}">
                <a16:creationId xmlns:a16="http://schemas.microsoft.com/office/drawing/2014/main" id="{4F5C817E-8B06-2D46-BE7E-4EB255708894}"/>
              </a:ext>
            </a:extLst>
          </p:cNvPr>
          <p:cNvSpPr txBox="1"/>
          <p:nvPr/>
        </p:nvSpPr>
        <p:spPr>
          <a:xfrm>
            <a:off x="109596" y="6489700"/>
            <a:ext cx="6400800" cy="368300"/>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r>
              <a:rPr lang="en-US" sz="800" dirty="0">
                <a:hlinkClick r:id="rId2"/>
              </a:rPr>
              <a:t>https://smallbiztrends.com/2018/06/how-diners-choose-restaurants.html</a:t>
            </a:r>
            <a:r>
              <a:rPr lang="en-US" sz="800" dirty="0">
                <a:hlinkClick r:id="rId3"/>
              </a:rPr>
              <a:t>/</a:t>
            </a:r>
            <a:endParaRPr lang="en-US" sz="800" dirty="0"/>
          </a:p>
          <a:p>
            <a:pPr marL="228600" indent="-228600">
              <a:lnSpc>
                <a:spcPct val="90000"/>
              </a:lnSpc>
              <a:spcBef>
                <a:spcPct val="0"/>
              </a:spcBef>
              <a:buClr>
                <a:schemeClr val="bg2"/>
              </a:buClr>
            </a:pPr>
            <a:r>
              <a:rPr lang="en-US" sz="800" dirty="0">
                <a:hlinkClick r:id="rId4"/>
              </a:rPr>
              <a:t>https://www.reviewtrackers.com/blog/yelp-factsheet/</a:t>
            </a:r>
            <a:endParaRPr lang="en-US" sz="800" dirty="0"/>
          </a:p>
          <a:p>
            <a:pPr marL="228600" indent="-228600">
              <a:lnSpc>
                <a:spcPct val="90000"/>
              </a:lnSpc>
              <a:spcBef>
                <a:spcPct val="0"/>
              </a:spcBef>
              <a:buClr>
                <a:schemeClr val="bg2"/>
              </a:buClr>
            </a:pPr>
            <a:endParaRPr lang="en-US" sz="600" dirty="0">
              <a:latin typeface="Arial" panose="020B0604020202020204" pitchFamily="34" charset="0"/>
            </a:endParaRPr>
          </a:p>
        </p:txBody>
      </p:sp>
      <p:sp>
        <p:nvSpPr>
          <p:cNvPr id="16" name="TextBox 15">
            <a:extLst>
              <a:ext uri="{FF2B5EF4-FFF2-40B4-BE49-F238E27FC236}">
                <a16:creationId xmlns:a16="http://schemas.microsoft.com/office/drawing/2014/main" id="{5FEA2389-57DD-C84F-9AA0-DC06CAB7ECA3}"/>
              </a:ext>
            </a:extLst>
          </p:cNvPr>
          <p:cNvSpPr txBox="1"/>
          <p:nvPr/>
        </p:nvSpPr>
        <p:spPr>
          <a:xfrm>
            <a:off x="6094212" y="4742624"/>
            <a:ext cx="1824217"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dirty="0">
                <a:latin typeface="Arial "/>
              </a:rPr>
              <a:t>1 Business Idea</a:t>
            </a:r>
          </a:p>
        </p:txBody>
      </p:sp>
      <p:graphicFrame>
        <p:nvGraphicFramePr>
          <p:cNvPr id="17" name="Table 7">
            <a:extLst>
              <a:ext uri="{FF2B5EF4-FFF2-40B4-BE49-F238E27FC236}">
                <a16:creationId xmlns:a16="http://schemas.microsoft.com/office/drawing/2014/main" id="{689A0263-9D36-9D4F-9409-31BDB0F32C10}"/>
              </a:ext>
            </a:extLst>
          </p:cNvPr>
          <p:cNvGraphicFramePr>
            <a:graphicFrameLocks noGrp="1"/>
          </p:cNvGraphicFramePr>
          <p:nvPr>
            <p:extLst>
              <p:ext uri="{D42A27DB-BD31-4B8C-83A1-F6EECF244321}">
                <p14:modId xmlns:p14="http://schemas.microsoft.com/office/powerpoint/2010/main" val="2121323878"/>
              </p:ext>
            </p:extLst>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18" name="Rectangle 17">
            <a:extLst>
              <a:ext uri="{FF2B5EF4-FFF2-40B4-BE49-F238E27FC236}">
                <a16:creationId xmlns:a16="http://schemas.microsoft.com/office/drawing/2014/main" id="{260EE33A-A012-7A4F-8537-A5795AF17A3E}"/>
              </a:ext>
            </a:extLst>
          </p:cNvPr>
          <p:cNvSpPr/>
          <p:nvPr/>
        </p:nvSpPr>
        <p:spPr>
          <a:xfrm>
            <a:off x="6070341" y="6163546"/>
            <a:ext cx="3835659"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84644B8B-CB03-8246-ACEE-429A11D84DB8}"/>
              </a:ext>
            </a:extLst>
          </p:cNvPr>
          <p:cNvSpPr/>
          <p:nvPr/>
        </p:nvSpPr>
        <p:spPr>
          <a:xfrm>
            <a:off x="158196" y="6123940"/>
            <a:ext cx="3922314"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1724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A1729C-67F2-C14C-B37A-42E21D7BE615}"/>
              </a:ext>
            </a:extLst>
          </p:cNvPr>
          <p:cNvSpPr>
            <a:spLocks noGrp="1"/>
          </p:cNvSpPr>
          <p:nvPr>
            <p:ph type="body" sz="quarter" idx="20"/>
          </p:nvPr>
        </p:nvSpPr>
        <p:spPr/>
        <p:txBody>
          <a:bodyPr/>
          <a:lstStyle/>
          <a:p>
            <a:r>
              <a:rPr lang="en-US" dirty="0"/>
              <a:t>Analysis Performed contd.</a:t>
            </a:r>
          </a:p>
        </p:txBody>
      </p:sp>
      <p:sp>
        <p:nvSpPr>
          <p:cNvPr id="4" name="Text Placeholder 6">
            <a:extLst>
              <a:ext uri="{FF2B5EF4-FFF2-40B4-BE49-F238E27FC236}">
                <a16:creationId xmlns:a16="http://schemas.microsoft.com/office/drawing/2014/main" id="{F0A92B29-04A9-A84A-8DAD-9F9BE0CFAE23}"/>
              </a:ext>
            </a:extLst>
          </p:cNvPr>
          <p:cNvSpPr txBox="1">
            <a:spLocks/>
          </p:cNvSpPr>
          <p:nvPr/>
        </p:nvSpPr>
        <p:spPr>
          <a:xfrm>
            <a:off x="272640" y="1849760"/>
            <a:ext cx="4356146" cy="731520"/>
          </a:xfrm>
          <a:prstGeom prst="rect">
            <a:avLst/>
          </a:prstGeom>
          <a:solidFill>
            <a:srgbClr val="014884"/>
          </a:solidFill>
          <a:ln w="19050">
            <a:no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b="1" dirty="0">
                <a:solidFill>
                  <a:schemeClr val="bg1"/>
                </a:solidFill>
                <a:latin typeface="+mj-lt"/>
              </a:rPr>
              <a:t>	1.  Why scrape Yelp reviews?</a:t>
            </a:r>
          </a:p>
        </p:txBody>
      </p:sp>
      <p:sp>
        <p:nvSpPr>
          <p:cNvPr id="5" name="Text Placeholder 6">
            <a:extLst>
              <a:ext uri="{FF2B5EF4-FFF2-40B4-BE49-F238E27FC236}">
                <a16:creationId xmlns:a16="http://schemas.microsoft.com/office/drawing/2014/main" id="{B263F49A-1CF7-6444-9ACC-98E6867B5A79}"/>
              </a:ext>
            </a:extLst>
          </p:cNvPr>
          <p:cNvSpPr txBox="1">
            <a:spLocks/>
          </p:cNvSpPr>
          <p:nvPr/>
        </p:nvSpPr>
        <p:spPr>
          <a:xfrm>
            <a:off x="272640" y="3192634"/>
            <a:ext cx="4356146" cy="731520"/>
          </a:xfrm>
          <a:prstGeom prst="rect">
            <a:avLst/>
          </a:prstGeom>
          <a:solidFill>
            <a:srgbClr val="FEC003"/>
          </a:solidFill>
          <a:ln w="19050">
            <a:no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b="1" dirty="0">
                <a:latin typeface="+mj-lt"/>
              </a:rPr>
              <a:t>	</a:t>
            </a:r>
            <a:r>
              <a:rPr lang="en-US" sz="1500" b="1" dirty="0">
                <a:solidFill>
                  <a:schemeClr val="bg1"/>
                </a:solidFill>
                <a:latin typeface="+mj-lt"/>
              </a:rPr>
              <a:t>2.  Why sentiment analysis on reviews?</a:t>
            </a:r>
          </a:p>
        </p:txBody>
      </p:sp>
      <p:sp>
        <p:nvSpPr>
          <p:cNvPr id="6" name="Text Placeholder 6">
            <a:extLst>
              <a:ext uri="{FF2B5EF4-FFF2-40B4-BE49-F238E27FC236}">
                <a16:creationId xmlns:a16="http://schemas.microsoft.com/office/drawing/2014/main" id="{355AA31A-3B5F-1740-AEBF-71E9A328DB7A}"/>
              </a:ext>
            </a:extLst>
          </p:cNvPr>
          <p:cNvSpPr txBox="1">
            <a:spLocks/>
          </p:cNvSpPr>
          <p:nvPr/>
        </p:nvSpPr>
        <p:spPr>
          <a:xfrm>
            <a:off x="272640" y="4531734"/>
            <a:ext cx="4356146" cy="731520"/>
          </a:xfrm>
          <a:prstGeom prst="rect">
            <a:avLst/>
          </a:prstGeom>
          <a:solidFill>
            <a:srgbClr val="014884"/>
          </a:solidFill>
          <a:ln w="19050">
            <a:noFill/>
          </a:ln>
        </p:spPr>
        <p:txBody>
          <a:bodyPr vert="horz" lIns="91440" tIns="36576" rIns="91440" bIns="36576" rtlCol="0" anchor="ctr">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b="1" dirty="0">
                <a:solidFill>
                  <a:schemeClr val="bg1"/>
                </a:solidFill>
                <a:latin typeface="+mj-lt"/>
              </a:rPr>
              <a:t>	3.  Why perform linear regression?</a:t>
            </a:r>
          </a:p>
        </p:txBody>
      </p:sp>
      <p:sp>
        <p:nvSpPr>
          <p:cNvPr id="15" name="TextBox 14">
            <a:extLst>
              <a:ext uri="{FF2B5EF4-FFF2-40B4-BE49-F238E27FC236}">
                <a16:creationId xmlns:a16="http://schemas.microsoft.com/office/drawing/2014/main" id="{4F5C817E-8B06-2D46-BE7E-4EB255708894}"/>
              </a:ext>
            </a:extLst>
          </p:cNvPr>
          <p:cNvSpPr txBox="1"/>
          <p:nvPr/>
        </p:nvSpPr>
        <p:spPr>
          <a:xfrm>
            <a:off x="109596" y="6489700"/>
            <a:ext cx="6400800" cy="368300"/>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endParaRPr lang="en-US" sz="600" dirty="0">
              <a:latin typeface="Arial" panose="020B0604020202020204" pitchFamily="34" charset="0"/>
            </a:endParaRPr>
          </a:p>
        </p:txBody>
      </p:sp>
      <p:graphicFrame>
        <p:nvGraphicFramePr>
          <p:cNvPr id="17" name="Table 7">
            <a:extLst>
              <a:ext uri="{FF2B5EF4-FFF2-40B4-BE49-F238E27FC236}">
                <a16:creationId xmlns:a16="http://schemas.microsoft.com/office/drawing/2014/main" id="{689A0263-9D36-9D4F-9409-31BDB0F32C10}"/>
              </a:ext>
            </a:extLst>
          </p:cNvPr>
          <p:cNvGraphicFramePr>
            <a:graphicFrameLocks noGrp="1"/>
          </p:cNvGraphicFramePr>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18" name="Rectangle 17">
            <a:extLst>
              <a:ext uri="{FF2B5EF4-FFF2-40B4-BE49-F238E27FC236}">
                <a16:creationId xmlns:a16="http://schemas.microsoft.com/office/drawing/2014/main" id="{260EE33A-A012-7A4F-8537-A5795AF17A3E}"/>
              </a:ext>
            </a:extLst>
          </p:cNvPr>
          <p:cNvSpPr/>
          <p:nvPr/>
        </p:nvSpPr>
        <p:spPr>
          <a:xfrm>
            <a:off x="6070341" y="6163546"/>
            <a:ext cx="3835659"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84644B8B-CB03-8246-ACEE-429A11D84DB8}"/>
              </a:ext>
            </a:extLst>
          </p:cNvPr>
          <p:cNvSpPr/>
          <p:nvPr/>
        </p:nvSpPr>
        <p:spPr>
          <a:xfrm>
            <a:off x="158196" y="6123940"/>
            <a:ext cx="3922314"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CE47A4C0-287D-4AE0-A12F-A4A2592C1A52}"/>
              </a:ext>
            </a:extLst>
          </p:cNvPr>
          <p:cNvPicPr>
            <a:picLocks noChangeAspect="1"/>
          </p:cNvPicPr>
          <p:nvPr/>
        </p:nvPicPr>
        <p:blipFill>
          <a:blip r:embed="rId2"/>
          <a:stretch>
            <a:fillRect/>
          </a:stretch>
        </p:blipFill>
        <p:spPr>
          <a:xfrm>
            <a:off x="4409413" y="353650"/>
            <a:ext cx="2717010" cy="1402140"/>
          </a:xfrm>
          <a:prstGeom prst="rect">
            <a:avLst/>
          </a:prstGeom>
        </p:spPr>
      </p:pic>
      <p:sp>
        <p:nvSpPr>
          <p:cNvPr id="20" name="Rectangle 19">
            <a:extLst>
              <a:ext uri="{FF2B5EF4-FFF2-40B4-BE49-F238E27FC236}">
                <a16:creationId xmlns:a16="http://schemas.microsoft.com/office/drawing/2014/main" id="{A21FD7B5-3CE5-48D1-80CF-BAD1F85BC64C}"/>
              </a:ext>
            </a:extLst>
          </p:cNvPr>
          <p:cNvSpPr/>
          <p:nvPr/>
        </p:nvSpPr>
        <p:spPr>
          <a:xfrm>
            <a:off x="4645772" y="1849760"/>
            <a:ext cx="5067319" cy="646331"/>
          </a:xfrm>
          <a:prstGeom prst="rect">
            <a:avLst/>
          </a:prstGeom>
        </p:spPr>
        <p:txBody>
          <a:bodyPr wrap="square">
            <a:spAutoFit/>
          </a:bodyPr>
          <a:lstStyle/>
          <a:p>
            <a:r>
              <a:rPr lang="en-US" dirty="0"/>
              <a:t>Reliable source for extracting restaurant reviews with </a:t>
            </a:r>
            <a:r>
              <a:rPr lang="en-US" b="1" dirty="0">
                <a:solidFill>
                  <a:srgbClr val="014884"/>
                </a:solidFill>
              </a:rPr>
              <a:t>2.6M</a:t>
            </a:r>
            <a:r>
              <a:rPr lang="en-US" dirty="0"/>
              <a:t> diners seated via Yelp</a:t>
            </a:r>
          </a:p>
        </p:txBody>
      </p:sp>
      <p:sp>
        <p:nvSpPr>
          <p:cNvPr id="21" name="Rectangle 20">
            <a:extLst>
              <a:ext uri="{FF2B5EF4-FFF2-40B4-BE49-F238E27FC236}">
                <a16:creationId xmlns:a16="http://schemas.microsoft.com/office/drawing/2014/main" id="{66BE3780-E8BD-4597-B8AB-DEA9F9C63D72}"/>
              </a:ext>
            </a:extLst>
          </p:cNvPr>
          <p:cNvSpPr/>
          <p:nvPr/>
        </p:nvSpPr>
        <p:spPr>
          <a:xfrm>
            <a:off x="4639146" y="4531734"/>
            <a:ext cx="5067319" cy="646331"/>
          </a:xfrm>
          <a:prstGeom prst="rect">
            <a:avLst/>
          </a:prstGeom>
        </p:spPr>
        <p:txBody>
          <a:bodyPr wrap="square">
            <a:spAutoFit/>
          </a:bodyPr>
          <a:lstStyle/>
          <a:p>
            <a:r>
              <a:rPr lang="en-US" dirty="0"/>
              <a:t>Identify &amp; quantify the relationship between live music and bar performance on online platforms</a:t>
            </a:r>
          </a:p>
        </p:txBody>
      </p:sp>
      <p:pic>
        <p:nvPicPr>
          <p:cNvPr id="12" name="Picture 11">
            <a:extLst>
              <a:ext uri="{FF2B5EF4-FFF2-40B4-BE49-F238E27FC236}">
                <a16:creationId xmlns:a16="http://schemas.microsoft.com/office/drawing/2014/main" id="{CE7F1192-7F0A-4DE7-B6A8-68F0F281FF16}"/>
              </a:ext>
            </a:extLst>
          </p:cNvPr>
          <p:cNvPicPr>
            <a:picLocks noChangeAspect="1"/>
          </p:cNvPicPr>
          <p:nvPr/>
        </p:nvPicPr>
        <p:blipFill>
          <a:blip r:embed="rId3"/>
          <a:stretch>
            <a:fillRect/>
          </a:stretch>
        </p:blipFill>
        <p:spPr>
          <a:xfrm>
            <a:off x="7554921" y="297432"/>
            <a:ext cx="1633656" cy="1537085"/>
          </a:xfrm>
          <a:prstGeom prst="rect">
            <a:avLst/>
          </a:prstGeom>
        </p:spPr>
      </p:pic>
      <p:sp>
        <p:nvSpPr>
          <p:cNvPr id="22" name="Rectangle 21">
            <a:extLst>
              <a:ext uri="{FF2B5EF4-FFF2-40B4-BE49-F238E27FC236}">
                <a16:creationId xmlns:a16="http://schemas.microsoft.com/office/drawing/2014/main" id="{905706F9-9952-43AF-8042-CD5839D1140E}"/>
              </a:ext>
            </a:extLst>
          </p:cNvPr>
          <p:cNvSpPr/>
          <p:nvPr/>
        </p:nvSpPr>
        <p:spPr>
          <a:xfrm>
            <a:off x="4652400" y="3192634"/>
            <a:ext cx="5067319" cy="923330"/>
          </a:xfrm>
          <a:prstGeom prst="rect">
            <a:avLst/>
          </a:prstGeom>
        </p:spPr>
        <p:txBody>
          <a:bodyPr wrap="square">
            <a:spAutoFit/>
          </a:bodyPr>
          <a:lstStyle/>
          <a:p>
            <a:r>
              <a:rPr lang="en-US" dirty="0"/>
              <a:t>Obtain polarity (positive or negative opinion) of reviews across bars with and without live music</a:t>
            </a:r>
          </a:p>
        </p:txBody>
      </p:sp>
    </p:spTree>
    <p:extLst>
      <p:ext uri="{BB962C8B-B14F-4D97-AF65-F5344CB8AC3E}">
        <p14:creationId xmlns:p14="http://schemas.microsoft.com/office/powerpoint/2010/main" val="341816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1" name="Title 1"/>
          <p:cNvSpPr>
            <a:spLocks noGrp="1"/>
          </p:cNvSpPr>
          <p:nvPr>
            <p:ph type="title"/>
          </p:nvPr>
        </p:nvSpPr>
        <p:spPr/>
        <p:txBody>
          <a:bodyPr/>
          <a:lstStyle/>
          <a:p>
            <a:r>
              <a:rPr lang="en-US" dirty="0"/>
              <a:t>Data</a:t>
            </a:r>
          </a:p>
        </p:txBody>
      </p:sp>
      <p:sp>
        <p:nvSpPr>
          <p:cNvPr id="3" name="Slide Number Placeholder 2"/>
          <p:cNvSpPr>
            <a:spLocks noGrp="1"/>
          </p:cNvSpPr>
          <p:nvPr>
            <p:ph type="sldNum" sz="quarter" idx="4"/>
          </p:nvPr>
        </p:nvSpPr>
        <p:spPr>
          <a:xfrm>
            <a:off x="8352996" y="6419803"/>
            <a:ext cx="792088" cy="252000"/>
          </a:xfrm>
        </p:spPr>
        <p:txBody>
          <a:bodyPr/>
          <a:lstStyle/>
          <a:p>
            <a:fld id="{95CC1D26-A9BD-4BDE-BDD9-08EDBAE96860}" type="slidenum">
              <a:rPr lang="en-GB" smtClean="0"/>
              <a:pPr/>
              <a:t>7</a:t>
            </a:fld>
            <a:endParaRPr lang="en-GB" dirty="0"/>
          </a:p>
        </p:txBody>
      </p:sp>
      <p:sp>
        <p:nvSpPr>
          <p:cNvPr id="2" name="Rectangle 1">
            <a:extLst>
              <a:ext uri="{FF2B5EF4-FFF2-40B4-BE49-F238E27FC236}">
                <a16:creationId xmlns:a16="http://schemas.microsoft.com/office/drawing/2014/main" id="{8F096640-60BD-B74B-A0A6-04FE19D40601}"/>
              </a:ext>
            </a:extLst>
          </p:cNvPr>
          <p:cNvSpPr/>
          <p:nvPr/>
        </p:nvSpPr>
        <p:spPr>
          <a:xfrm>
            <a:off x="4548099" y="797956"/>
            <a:ext cx="4792980" cy="400110"/>
          </a:xfrm>
          <a:prstGeom prst="rect">
            <a:avLst/>
          </a:prstGeom>
        </p:spPr>
        <p:txBody>
          <a:bodyPr wrap="square">
            <a:spAutoFit/>
          </a:bodyPr>
          <a:lstStyle/>
          <a:p>
            <a:pPr algn="ctr"/>
            <a:r>
              <a:rPr lang="en-US" sz="2000" dirty="0">
                <a:solidFill>
                  <a:srgbClr val="333333"/>
                </a:solidFill>
                <a:latin typeface="Arial" panose="020B0604020202020204" pitchFamily="34" charset="0"/>
              </a:rPr>
              <a:t>Bars with any kind of music on Yelp</a:t>
            </a:r>
            <a:r>
              <a:rPr lang="en-US" sz="2000" dirty="0"/>
              <a:t> </a:t>
            </a:r>
          </a:p>
        </p:txBody>
      </p:sp>
      <p:sp>
        <p:nvSpPr>
          <p:cNvPr id="11" name="Rectangle 10">
            <a:extLst>
              <a:ext uri="{FF2B5EF4-FFF2-40B4-BE49-F238E27FC236}">
                <a16:creationId xmlns:a16="http://schemas.microsoft.com/office/drawing/2014/main" id="{A4D31131-8B8F-1546-918D-D4D52A74E1B8}"/>
              </a:ext>
            </a:extLst>
          </p:cNvPr>
          <p:cNvSpPr/>
          <p:nvPr/>
        </p:nvSpPr>
        <p:spPr>
          <a:xfrm>
            <a:off x="3656560" y="622710"/>
            <a:ext cx="1097280" cy="707959"/>
          </a:xfrm>
          <a:prstGeom prst="rect">
            <a:avLst/>
          </a:prstGeom>
          <a:solidFill>
            <a:srgbClr val="01488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2000" dirty="0">
                <a:solidFill>
                  <a:schemeClr val="bg1"/>
                </a:solidFill>
                <a:latin typeface="Arial" pitchFamily="34" charset="0"/>
                <a:cs typeface="Arial" pitchFamily="34" charset="0"/>
              </a:rPr>
              <a:t>1360</a:t>
            </a:r>
            <a:r>
              <a:rPr lang="en-US" sz="1400" dirty="0">
                <a:solidFill>
                  <a:schemeClr val="bg1"/>
                </a:solidFill>
                <a:latin typeface="Arial" pitchFamily="34" charset="0"/>
                <a:cs typeface="Arial" pitchFamily="34" charset="0"/>
              </a:rPr>
              <a:t>      </a:t>
            </a:r>
            <a:r>
              <a:rPr lang="en-US" sz="2000" dirty="0">
                <a:solidFill>
                  <a:schemeClr val="bg1"/>
                </a:solidFill>
                <a:latin typeface="Arial" pitchFamily="34" charset="0"/>
                <a:cs typeface="Arial" pitchFamily="34" charset="0"/>
              </a:rPr>
              <a:t>bars</a:t>
            </a:r>
          </a:p>
        </p:txBody>
      </p:sp>
      <p:sp>
        <p:nvSpPr>
          <p:cNvPr id="12" name="Rectangle 11">
            <a:extLst>
              <a:ext uri="{FF2B5EF4-FFF2-40B4-BE49-F238E27FC236}">
                <a16:creationId xmlns:a16="http://schemas.microsoft.com/office/drawing/2014/main" id="{1779F6C3-A79E-614B-8717-45B8131F19A1}"/>
              </a:ext>
            </a:extLst>
          </p:cNvPr>
          <p:cNvSpPr/>
          <p:nvPr/>
        </p:nvSpPr>
        <p:spPr>
          <a:xfrm>
            <a:off x="858441" y="2038628"/>
            <a:ext cx="1097280" cy="457200"/>
          </a:xfrm>
          <a:prstGeom prst="rect">
            <a:avLst/>
          </a:prstGeom>
          <a:solidFill>
            <a:srgbClr val="FEC003">
              <a:alpha val="72157"/>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841       bars</a:t>
            </a:r>
          </a:p>
        </p:txBody>
      </p:sp>
      <p:sp>
        <p:nvSpPr>
          <p:cNvPr id="13" name="Rectangle 12">
            <a:extLst>
              <a:ext uri="{FF2B5EF4-FFF2-40B4-BE49-F238E27FC236}">
                <a16:creationId xmlns:a16="http://schemas.microsoft.com/office/drawing/2014/main" id="{63258B3E-37F0-614F-8D5C-D8F556AFFC05}"/>
              </a:ext>
            </a:extLst>
          </p:cNvPr>
          <p:cNvSpPr/>
          <p:nvPr/>
        </p:nvSpPr>
        <p:spPr>
          <a:xfrm>
            <a:off x="2559280" y="2815824"/>
            <a:ext cx="1097280" cy="457200"/>
          </a:xfrm>
          <a:prstGeom prst="rect">
            <a:avLst/>
          </a:prstGeom>
          <a:solidFill>
            <a:srgbClr val="FEC00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310         bars</a:t>
            </a:r>
          </a:p>
        </p:txBody>
      </p:sp>
      <p:sp>
        <p:nvSpPr>
          <p:cNvPr id="20" name="Rectangle 19">
            <a:extLst>
              <a:ext uri="{FF2B5EF4-FFF2-40B4-BE49-F238E27FC236}">
                <a16:creationId xmlns:a16="http://schemas.microsoft.com/office/drawing/2014/main" id="{9604DCD1-CEFA-C746-8DC0-A21E22AD8409}"/>
              </a:ext>
            </a:extLst>
          </p:cNvPr>
          <p:cNvSpPr/>
          <p:nvPr/>
        </p:nvSpPr>
        <p:spPr>
          <a:xfrm>
            <a:off x="6502091" y="2038628"/>
            <a:ext cx="1097280" cy="457200"/>
          </a:xfrm>
          <a:prstGeom prst="rect">
            <a:avLst/>
          </a:prstGeom>
          <a:solidFill>
            <a:srgbClr val="FEC003">
              <a:alpha val="72157"/>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52         bars</a:t>
            </a:r>
          </a:p>
        </p:txBody>
      </p:sp>
      <p:sp>
        <p:nvSpPr>
          <p:cNvPr id="21" name="Rectangle 20">
            <a:extLst>
              <a:ext uri="{FF2B5EF4-FFF2-40B4-BE49-F238E27FC236}">
                <a16:creationId xmlns:a16="http://schemas.microsoft.com/office/drawing/2014/main" id="{377C7A1F-E50F-F741-A9AD-CE15B8F0ADC4}"/>
              </a:ext>
            </a:extLst>
          </p:cNvPr>
          <p:cNvSpPr/>
          <p:nvPr/>
        </p:nvSpPr>
        <p:spPr>
          <a:xfrm>
            <a:off x="4796790" y="2815824"/>
            <a:ext cx="1097280" cy="457200"/>
          </a:xfrm>
          <a:prstGeom prst="rect">
            <a:avLst/>
          </a:prstGeom>
          <a:solidFill>
            <a:srgbClr val="FEC00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sz="1400" dirty="0">
                <a:solidFill>
                  <a:schemeClr val="bg1"/>
                </a:solidFill>
                <a:latin typeface="Arial" pitchFamily="34" charset="0"/>
                <a:cs typeface="Arial" pitchFamily="34" charset="0"/>
              </a:rPr>
              <a:t>279        bars</a:t>
            </a:r>
          </a:p>
        </p:txBody>
      </p:sp>
      <p:grpSp>
        <p:nvGrpSpPr>
          <p:cNvPr id="19" name="Group 18">
            <a:extLst>
              <a:ext uri="{FF2B5EF4-FFF2-40B4-BE49-F238E27FC236}">
                <a16:creationId xmlns:a16="http://schemas.microsoft.com/office/drawing/2014/main" id="{DB5709F8-1DE9-A447-A638-7F84714D092F}"/>
              </a:ext>
            </a:extLst>
          </p:cNvPr>
          <p:cNvGrpSpPr/>
          <p:nvPr/>
        </p:nvGrpSpPr>
        <p:grpSpPr>
          <a:xfrm>
            <a:off x="1407082" y="1328534"/>
            <a:ext cx="3895399" cy="1487289"/>
            <a:chOff x="1407082" y="1328534"/>
            <a:chExt cx="3895399" cy="1487289"/>
          </a:xfrm>
        </p:grpSpPr>
        <p:cxnSp>
          <p:nvCxnSpPr>
            <p:cNvPr id="14" name="Connector: Elbow 7">
              <a:extLst>
                <a:ext uri="{FF2B5EF4-FFF2-40B4-BE49-F238E27FC236}">
                  <a16:creationId xmlns:a16="http://schemas.microsoft.com/office/drawing/2014/main" id="{4A8470F7-8EF2-E44E-A214-4CF2F863848A}"/>
                </a:ext>
              </a:extLst>
            </p:cNvPr>
            <p:cNvCxnSpPr>
              <a:cxnSpLocks/>
              <a:stCxn id="11" idx="2"/>
              <a:endCxn id="13" idx="0"/>
            </p:cNvCxnSpPr>
            <p:nvPr/>
          </p:nvCxnSpPr>
          <p:spPr>
            <a:xfrm rot="5400000">
              <a:off x="2913983" y="1524606"/>
              <a:ext cx="1485155" cy="1097280"/>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32">
              <a:extLst>
                <a:ext uri="{FF2B5EF4-FFF2-40B4-BE49-F238E27FC236}">
                  <a16:creationId xmlns:a16="http://schemas.microsoft.com/office/drawing/2014/main" id="{4EBEA665-D879-1642-86DA-FC75B783E56D}"/>
                </a:ext>
              </a:extLst>
            </p:cNvPr>
            <p:cNvCxnSpPr>
              <a:cxnSpLocks/>
              <a:stCxn id="11" idx="2"/>
              <a:endCxn id="12" idx="0"/>
            </p:cNvCxnSpPr>
            <p:nvPr/>
          </p:nvCxnSpPr>
          <p:spPr>
            <a:xfrm rot="5400000">
              <a:off x="2452162" y="285589"/>
              <a:ext cx="707959" cy="2798119"/>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7">
              <a:extLst>
                <a:ext uri="{FF2B5EF4-FFF2-40B4-BE49-F238E27FC236}">
                  <a16:creationId xmlns:a16="http://schemas.microsoft.com/office/drawing/2014/main" id="{77A83632-E620-4348-8DB8-55689DEC032E}"/>
                </a:ext>
              </a:extLst>
            </p:cNvPr>
            <p:cNvCxnSpPr>
              <a:cxnSpLocks/>
            </p:cNvCxnSpPr>
            <p:nvPr/>
          </p:nvCxnSpPr>
          <p:spPr>
            <a:xfrm rot="16200000" flipH="1">
              <a:off x="4011263" y="1522472"/>
              <a:ext cx="1485155" cy="1097280"/>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92A1954B-4ABB-E644-B308-DE1BD49C5694}"/>
              </a:ext>
            </a:extLst>
          </p:cNvPr>
          <p:cNvSpPr txBox="1"/>
          <p:nvPr/>
        </p:nvSpPr>
        <p:spPr>
          <a:xfrm>
            <a:off x="769912" y="2604841"/>
            <a:ext cx="1211870"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dirty="0">
                <a:latin typeface="Arial "/>
              </a:rPr>
              <a:t>Live Music</a:t>
            </a:r>
          </a:p>
        </p:txBody>
      </p:sp>
      <p:sp>
        <p:nvSpPr>
          <p:cNvPr id="31" name="TextBox 30">
            <a:extLst>
              <a:ext uri="{FF2B5EF4-FFF2-40B4-BE49-F238E27FC236}">
                <a16:creationId xmlns:a16="http://schemas.microsoft.com/office/drawing/2014/main" id="{CEE6EA22-FC41-EC4C-84C3-DA065972DC07}"/>
              </a:ext>
            </a:extLst>
          </p:cNvPr>
          <p:cNvSpPr txBox="1"/>
          <p:nvPr/>
        </p:nvSpPr>
        <p:spPr>
          <a:xfrm>
            <a:off x="2950825" y="3399119"/>
            <a:ext cx="314189"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dirty="0">
                <a:latin typeface="Arial "/>
              </a:rPr>
              <a:t>DJ</a:t>
            </a:r>
          </a:p>
        </p:txBody>
      </p:sp>
      <p:sp>
        <p:nvSpPr>
          <p:cNvPr id="32" name="TextBox 31">
            <a:extLst>
              <a:ext uri="{FF2B5EF4-FFF2-40B4-BE49-F238E27FC236}">
                <a16:creationId xmlns:a16="http://schemas.microsoft.com/office/drawing/2014/main" id="{3B526B80-5052-614C-AD56-87F16219A2B2}"/>
              </a:ext>
            </a:extLst>
          </p:cNvPr>
          <p:cNvSpPr txBox="1"/>
          <p:nvPr/>
        </p:nvSpPr>
        <p:spPr>
          <a:xfrm>
            <a:off x="4867735" y="3383616"/>
            <a:ext cx="955390"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dirty="0">
                <a:latin typeface="Arial "/>
              </a:rPr>
              <a:t>Jukebox</a:t>
            </a:r>
          </a:p>
        </p:txBody>
      </p:sp>
      <p:sp>
        <p:nvSpPr>
          <p:cNvPr id="33" name="TextBox 32">
            <a:extLst>
              <a:ext uri="{FF2B5EF4-FFF2-40B4-BE49-F238E27FC236}">
                <a16:creationId xmlns:a16="http://schemas.microsoft.com/office/drawing/2014/main" id="{CC976F02-298B-7247-A393-2B69DBED837E}"/>
              </a:ext>
            </a:extLst>
          </p:cNvPr>
          <p:cNvSpPr txBox="1"/>
          <p:nvPr/>
        </p:nvSpPr>
        <p:spPr>
          <a:xfrm>
            <a:off x="6584466" y="2595004"/>
            <a:ext cx="955390"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dirty="0">
                <a:latin typeface="Arial "/>
              </a:rPr>
              <a:t>Karaoke</a:t>
            </a:r>
          </a:p>
        </p:txBody>
      </p:sp>
      <p:cxnSp>
        <p:nvCxnSpPr>
          <p:cNvPr id="42" name="Connector: Elbow 32">
            <a:extLst>
              <a:ext uri="{FF2B5EF4-FFF2-40B4-BE49-F238E27FC236}">
                <a16:creationId xmlns:a16="http://schemas.microsoft.com/office/drawing/2014/main" id="{1BDFE574-7EB8-C849-9C09-AFBC02D53DFA}"/>
              </a:ext>
            </a:extLst>
          </p:cNvPr>
          <p:cNvCxnSpPr>
            <a:cxnSpLocks/>
          </p:cNvCxnSpPr>
          <p:nvPr/>
        </p:nvCxnSpPr>
        <p:spPr>
          <a:xfrm rot="16200000" flipH="1">
            <a:off x="5250279" y="285588"/>
            <a:ext cx="707959" cy="2798119"/>
          </a:xfrm>
          <a:prstGeom prst="bentConnector3">
            <a:avLst>
              <a:gd name="adj1" fmla="val 50000"/>
            </a:avLst>
          </a:prstGeom>
          <a:ln w="6350" cap="flat">
            <a:solidFill>
              <a:schemeClr val="accent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CC21AD8-ACED-7B4C-AC9F-B02E1E82C30C}"/>
              </a:ext>
            </a:extLst>
          </p:cNvPr>
          <p:cNvSpPr txBox="1"/>
          <p:nvPr/>
        </p:nvSpPr>
        <p:spPr>
          <a:xfrm>
            <a:off x="458391" y="4049931"/>
            <a:ext cx="1897379" cy="153888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sz="7200" dirty="0">
                <a:solidFill>
                  <a:srgbClr val="014884"/>
                </a:solidFill>
                <a:latin typeface="Arial "/>
              </a:rPr>
              <a:t>60%</a:t>
            </a:r>
          </a:p>
          <a:p>
            <a:pPr algn="ctr">
              <a:lnSpc>
                <a:spcPct val="90000"/>
              </a:lnSpc>
              <a:spcBef>
                <a:spcPts val="600"/>
              </a:spcBef>
              <a:buClr>
                <a:schemeClr val="bg2"/>
              </a:buClr>
            </a:pPr>
            <a:r>
              <a:rPr lang="en-US" sz="1400" dirty="0">
                <a:latin typeface="Arial "/>
              </a:rPr>
              <a:t>Bars have </a:t>
            </a:r>
          </a:p>
          <a:p>
            <a:pPr algn="ctr">
              <a:lnSpc>
                <a:spcPct val="90000"/>
              </a:lnSpc>
              <a:spcBef>
                <a:spcPts val="600"/>
              </a:spcBef>
              <a:buClr>
                <a:schemeClr val="bg2"/>
              </a:buClr>
            </a:pPr>
            <a:r>
              <a:rPr lang="en-US" sz="1400" dirty="0">
                <a:latin typeface="Arial "/>
              </a:rPr>
              <a:t>Live Music</a:t>
            </a:r>
          </a:p>
        </p:txBody>
      </p:sp>
      <p:sp>
        <p:nvSpPr>
          <p:cNvPr id="46" name="TextBox 45">
            <a:extLst>
              <a:ext uri="{FF2B5EF4-FFF2-40B4-BE49-F238E27FC236}">
                <a16:creationId xmlns:a16="http://schemas.microsoft.com/office/drawing/2014/main" id="{7EC889C1-E913-4046-A4FD-564F9F838383}"/>
              </a:ext>
            </a:extLst>
          </p:cNvPr>
          <p:cNvSpPr txBox="1"/>
          <p:nvPr/>
        </p:nvSpPr>
        <p:spPr>
          <a:xfrm>
            <a:off x="3527883" y="4243830"/>
            <a:ext cx="6113165" cy="1151084"/>
          </a:xfrm>
          <a:prstGeom prst="rect">
            <a:avLst/>
          </a:prstGeom>
          <a:noFill/>
          <a:ln w="6350" cap="flat">
            <a:noFill/>
            <a:miter lim="800000"/>
          </a:ln>
        </p:spPr>
        <p:txBody>
          <a:bodyPr wrap="square" lIns="0" tIns="0" rIns="0" bIns="0" rtlCol="0" anchor="t" anchorCtr="0">
            <a:spAutoFit/>
          </a:bodyPr>
          <a:lstStyle/>
          <a:p>
            <a:pPr marL="342900" indent="-342900">
              <a:lnSpc>
                <a:spcPct val="90000"/>
              </a:lnSpc>
              <a:spcBef>
                <a:spcPts val="600"/>
              </a:spcBef>
              <a:buClr>
                <a:schemeClr val="bg2"/>
              </a:buClr>
              <a:buFont typeface="Arial" panose="020B0604020202020204" pitchFamily="34" charset="0"/>
              <a:buChar char="•"/>
            </a:pPr>
            <a:r>
              <a:rPr lang="en-US" sz="2400" dirty="0">
                <a:latin typeface="Arial "/>
              </a:rPr>
              <a:t>Some bars have multiple tagging</a:t>
            </a:r>
          </a:p>
          <a:p>
            <a:pPr marL="342900" indent="-342900">
              <a:lnSpc>
                <a:spcPct val="90000"/>
              </a:lnSpc>
              <a:spcBef>
                <a:spcPts val="600"/>
              </a:spcBef>
              <a:buClr>
                <a:schemeClr val="bg2"/>
              </a:buClr>
              <a:buFont typeface="Arial" panose="020B0604020202020204" pitchFamily="34" charset="0"/>
              <a:buChar char="•"/>
            </a:pPr>
            <a:r>
              <a:rPr lang="en-US" sz="2400" dirty="0">
                <a:latin typeface="Arial "/>
              </a:rPr>
              <a:t>So, we took a sample of 100 bars with </a:t>
            </a:r>
          </a:p>
          <a:p>
            <a:pPr>
              <a:lnSpc>
                <a:spcPct val="90000"/>
              </a:lnSpc>
              <a:spcBef>
                <a:spcPts val="600"/>
              </a:spcBef>
              <a:buClr>
                <a:schemeClr val="bg2"/>
              </a:buClr>
            </a:pPr>
            <a:r>
              <a:rPr lang="en-US" sz="2400" dirty="0">
                <a:latin typeface="Arial "/>
              </a:rPr>
              <a:t>50 Live music bar + 50 Non Live Music Bar</a:t>
            </a:r>
          </a:p>
        </p:txBody>
      </p:sp>
      <p:cxnSp>
        <p:nvCxnSpPr>
          <p:cNvPr id="48" name="Straight Connector 47">
            <a:extLst>
              <a:ext uri="{FF2B5EF4-FFF2-40B4-BE49-F238E27FC236}">
                <a16:creationId xmlns:a16="http://schemas.microsoft.com/office/drawing/2014/main" id="{8E6191E7-2656-EE45-9F83-D770952730A2}"/>
              </a:ext>
            </a:extLst>
          </p:cNvPr>
          <p:cNvCxnSpPr/>
          <p:nvPr/>
        </p:nvCxnSpPr>
        <p:spPr>
          <a:xfrm>
            <a:off x="2950825" y="4049931"/>
            <a:ext cx="0" cy="1851660"/>
          </a:xfrm>
          <a:prstGeom prst="line">
            <a:avLst/>
          </a:prstGeom>
          <a:ln w="38100" cap="flat">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54" name="Table 7">
            <a:extLst>
              <a:ext uri="{FF2B5EF4-FFF2-40B4-BE49-F238E27FC236}">
                <a16:creationId xmlns:a16="http://schemas.microsoft.com/office/drawing/2014/main" id="{62396796-0926-FD44-94A0-195707246F25}"/>
              </a:ext>
            </a:extLst>
          </p:cNvPr>
          <p:cNvGraphicFramePr>
            <a:graphicFrameLocks noGrp="1"/>
          </p:cNvGraphicFramePr>
          <p:nvPr>
            <p:extLst>
              <p:ext uri="{D42A27DB-BD31-4B8C-83A1-F6EECF244321}">
                <p14:modId xmlns:p14="http://schemas.microsoft.com/office/powerpoint/2010/main" val="2635758280"/>
              </p:ext>
            </p:extLst>
          </p:nvPr>
        </p:nvGraphicFramePr>
        <p:xfrm>
          <a:off x="158198" y="6190757"/>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55" name="Rectangle 54">
            <a:extLst>
              <a:ext uri="{FF2B5EF4-FFF2-40B4-BE49-F238E27FC236}">
                <a16:creationId xmlns:a16="http://schemas.microsoft.com/office/drawing/2014/main" id="{F8F9A5D2-AD6D-DA4D-9463-AEBE17AE96A0}"/>
              </a:ext>
            </a:extLst>
          </p:cNvPr>
          <p:cNvSpPr/>
          <p:nvPr/>
        </p:nvSpPr>
        <p:spPr>
          <a:xfrm>
            <a:off x="6070341" y="6175514"/>
            <a:ext cx="3835659"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56" name="Rectangle 55">
            <a:extLst>
              <a:ext uri="{FF2B5EF4-FFF2-40B4-BE49-F238E27FC236}">
                <a16:creationId xmlns:a16="http://schemas.microsoft.com/office/drawing/2014/main" id="{0E505061-D09E-9C44-8DE0-D3DCA7E4A636}"/>
              </a:ext>
            </a:extLst>
          </p:cNvPr>
          <p:cNvSpPr/>
          <p:nvPr/>
        </p:nvSpPr>
        <p:spPr>
          <a:xfrm>
            <a:off x="158196" y="6135908"/>
            <a:ext cx="3922314"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128614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59AE8F-561A-A945-AD53-E6D1BB7F953D}"/>
              </a:ext>
            </a:extLst>
          </p:cNvPr>
          <p:cNvSpPr>
            <a:spLocks noGrp="1"/>
          </p:cNvSpPr>
          <p:nvPr>
            <p:ph type="body" sz="quarter" idx="20"/>
          </p:nvPr>
        </p:nvSpPr>
        <p:spPr/>
        <p:txBody>
          <a:bodyPr/>
          <a:lstStyle/>
          <a:p>
            <a:r>
              <a:rPr lang="en-US" dirty="0"/>
              <a:t>Hypotheses</a:t>
            </a:r>
          </a:p>
        </p:txBody>
      </p:sp>
      <p:sp>
        <p:nvSpPr>
          <p:cNvPr id="4" name="TextBox 3">
            <a:extLst>
              <a:ext uri="{FF2B5EF4-FFF2-40B4-BE49-F238E27FC236}">
                <a16:creationId xmlns:a16="http://schemas.microsoft.com/office/drawing/2014/main" id="{454970DB-906D-DA4F-ABDD-50F851DDBF7D}"/>
              </a:ext>
            </a:extLst>
          </p:cNvPr>
          <p:cNvSpPr txBox="1"/>
          <p:nvPr/>
        </p:nvSpPr>
        <p:spPr>
          <a:xfrm>
            <a:off x="754380" y="1129782"/>
            <a:ext cx="2137410" cy="630942"/>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2000" b="1" dirty="0">
                <a:solidFill>
                  <a:srgbClr val="014884"/>
                </a:solidFill>
                <a:latin typeface="Arial" panose="020B0604020202020204" pitchFamily="34" charset="0"/>
                <a:cs typeface="Arial" panose="020B0604020202020204" pitchFamily="34" charset="0"/>
              </a:rPr>
              <a:t>Live </a:t>
            </a:r>
          </a:p>
          <a:p>
            <a:pPr algn="ctr">
              <a:lnSpc>
                <a:spcPct val="90000"/>
              </a:lnSpc>
              <a:spcBef>
                <a:spcPts val="600"/>
              </a:spcBef>
              <a:buClr>
                <a:schemeClr val="bg2"/>
              </a:buClr>
            </a:pPr>
            <a:r>
              <a:rPr lang="en-US" sz="2000" b="1" dirty="0">
                <a:solidFill>
                  <a:srgbClr val="014884"/>
                </a:solidFill>
                <a:latin typeface="Arial" panose="020B0604020202020204" pitchFamily="34" charset="0"/>
                <a:cs typeface="Arial" panose="020B0604020202020204" pitchFamily="34" charset="0"/>
              </a:rPr>
              <a:t> Music</a:t>
            </a:r>
          </a:p>
        </p:txBody>
      </p:sp>
      <p:cxnSp>
        <p:nvCxnSpPr>
          <p:cNvPr id="6" name="Straight Arrow Connector 5">
            <a:extLst>
              <a:ext uri="{FF2B5EF4-FFF2-40B4-BE49-F238E27FC236}">
                <a16:creationId xmlns:a16="http://schemas.microsoft.com/office/drawing/2014/main" id="{CC6A4B9E-AD18-C747-A50B-C6CC215C2A06}"/>
              </a:ext>
            </a:extLst>
          </p:cNvPr>
          <p:cNvCxnSpPr/>
          <p:nvPr/>
        </p:nvCxnSpPr>
        <p:spPr>
          <a:xfrm>
            <a:off x="2891790" y="1428750"/>
            <a:ext cx="1760220" cy="0"/>
          </a:xfrm>
          <a:prstGeom prst="straightConnector1">
            <a:avLst/>
          </a:prstGeom>
          <a:ln w="3810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E9E78E0-E385-B043-B420-C31313E729CD}"/>
              </a:ext>
            </a:extLst>
          </p:cNvPr>
          <p:cNvSpPr/>
          <p:nvPr/>
        </p:nvSpPr>
        <p:spPr>
          <a:xfrm>
            <a:off x="5855974" y="1129782"/>
            <a:ext cx="1582486" cy="707886"/>
          </a:xfrm>
          <a:prstGeom prst="rect">
            <a:avLst/>
          </a:prstGeom>
        </p:spPr>
        <p:txBody>
          <a:bodyPr wrap="none">
            <a:spAutoFit/>
          </a:bodyPr>
          <a:lstStyle/>
          <a:p>
            <a:pPr algn="ctr"/>
            <a:r>
              <a:rPr lang="en-US" sz="2000" b="1" dirty="0">
                <a:solidFill>
                  <a:srgbClr val="014884"/>
                </a:solidFill>
                <a:latin typeface="Arial" panose="020B0604020202020204" pitchFamily="34" charset="0"/>
                <a:cs typeface="Arial" panose="020B0604020202020204" pitchFamily="34" charset="0"/>
              </a:rPr>
              <a:t>Restaurant</a:t>
            </a:r>
            <a:r>
              <a:rPr lang="en-US" sz="2000" b="1" dirty="0">
                <a:solidFill>
                  <a:srgbClr val="014884"/>
                </a:solidFill>
                <a:latin typeface="Calibri" panose="020F0502020204030204" pitchFamily="34" charset="0"/>
                <a:cs typeface="Calibri" panose="020F0502020204030204" pitchFamily="34" charset="0"/>
              </a:rPr>
              <a:t> </a:t>
            </a:r>
          </a:p>
          <a:p>
            <a:pPr algn="ctr"/>
            <a:r>
              <a:rPr lang="en-US" sz="2000" b="1" dirty="0">
                <a:solidFill>
                  <a:srgbClr val="014884"/>
                </a:solidFill>
                <a:latin typeface="Arial" panose="020B0604020202020204" pitchFamily="34" charset="0"/>
                <a:cs typeface="Arial" panose="020B0604020202020204" pitchFamily="34" charset="0"/>
              </a:rPr>
              <a:t>Rating</a:t>
            </a:r>
          </a:p>
        </p:txBody>
      </p:sp>
      <p:sp>
        <p:nvSpPr>
          <p:cNvPr id="8" name="Down Arrow 7">
            <a:extLst>
              <a:ext uri="{FF2B5EF4-FFF2-40B4-BE49-F238E27FC236}">
                <a16:creationId xmlns:a16="http://schemas.microsoft.com/office/drawing/2014/main" id="{0B3F96AF-6677-4F49-9E48-B8E8EC52671D}"/>
              </a:ext>
            </a:extLst>
          </p:cNvPr>
          <p:cNvSpPr/>
          <p:nvPr/>
        </p:nvSpPr>
        <p:spPr>
          <a:xfrm rot="10800000" flipH="1">
            <a:off x="5132076" y="969318"/>
            <a:ext cx="552448" cy="918864"/>
          </a:xfrm>
          <a:prstGeom prst="downArrow">
            <a:avLst/>
          </a:prstGeom>
          <a:solidFill>
            <a:srgbClr val="FEC003"/>
          </a:solidFill>
          <a:ln w="6350" cap="flat">
            <a:solidFill>
              <a:srgbClr val="FEC00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highlight>
                <a:srgbClr val="FEC003"/>
              </a:highlight>
              <a:latin typeface="Arial" pitchFamily="34" charset="0"/>
              <a:cs typeface="Arial" pitchFamily="34" charset="0"/>
            </a:endParaRPr>
          </a:p>
        </p:txBody>
      </p:sp>
      <p:sp>
        <p:nvSpPr>
          <p:cNvPr id="9" name="TextBox 8">
            <a:extLst>
              <a:ext uri="{FF2B5EF4-FFF2-40B4-BE49-F238E27FC236}">
                <a16:creationId xmlns:a16="http://schemas.microsoft.com/office/drawing/2014/main" id="{0C14FECE-2F72-FB40-8CD8-C513E7DE98ED}"/>
              </a:ext>
            </a:extLst>
          </p:cNvPr>
          <p:cNvSpPr txBox="1"/>
          <p:nvPr/>
        </p:nvSpPr>
        <p:spPr>
          <a:xfrm>
            <a:off x="226778" y="2379920"/>
            <a:ext cx="9231694"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Research Study: </a:t>
            </a:r>
            <a:r>
              <a:rPr lang="en-US" sz="2000" dirty="0">
                <a:latin typeface="Arial "/>
              </a:rPr>
              <a:t>Live music </a:t>
            </a:r>
            <a:r>
              <a:rPr lang="en-US" sz="2000" b="1" dirty="0">
                <a:solidFill>
                  <a:srgbClr val="014884"/>
                </a:solidFill>
                <a:latin typeface="Arial" panose="020B0604020202020204" pitchFamily="34" charset="0"/>
                <a:cs typeface="Arial" panose="020B0604020202020204" pitchFamily="34" charset="0"/>
              </a:rPr>
              <a:t>augments</a:t>
            </a:r>
            <a:r>
              <a:rPr lang="en-US" sz="2000" dirty="0">
                <a:latin typeface="Arial "/>
              </a:rPr>
              <a:t> the overall consumer experience at a bar</a:t>
            </a:r>
          </a:p>
        </p:txBody>
      </p:sp>
      <p:sp>
        <p:nvSpPr>
          <p:cNvPr id="11" name="TextBox 10">
            <a:extLst>
              <a:ext uri="{FF2B5EF4-FFF2-40B4-BE49-F238E27FC236}">
                <a16:creationId xmlns:a16="http://schemas.microsoft.com/office/drawing/2014/main" id="{A6FCF6A7-1262-674E-8B05-9CF61214D9C5}"/>
              </a:ext>
            </a:extLst>
          </p:cNvPr>
          <p:cNvSpPr txBox="1"/>
          <p:nvPr/>
        </p:nvSpPr>
        <p:spPr>
          <a:xfrm>
            <a:off x="3367115" y="3159399"/>
            <a:ext cx="3346961" cy="3323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sz="2400" dirty="0">
                <a:latin typeface="Arial "/>
              </a:rPr>
              <a:t>and as a result:</a:t>
            </a:r>
          </a:p>
        </p:txBody>
      </p:sp>
      <p:sp>
        <p:nvSpPr>
          <p:cNvPr id="12" name="Rectangle 11">
            <a:extLst>
              <a:ext uri="{FF2B5EF4-FFF2-40B4-BE49-F238E27FC236}">
                <a16:creationId xmlns:a16="http://schemas.microsoft.com/office/drawing/2014/main" id="{457563C8-B67F-7647-8DBB-8EBFBB028EA8}"/>
              </a:ext>
            </a:extLst>
          </p:cNvPr>
          <p:cNvSpPr/>
          <p:nvPr/>
        </p:nvSpPr>
        <p:spPr>
          <a:xfrm>
            <a:off x="872046" y="4082188"/>
            <a:ext cx="1582486" cy="707886"/>
          </a:xfrm>
          <a:prstGeom prst="rect">
            <a:avLst/>
          </a:prstGeom>
        </p:spPr>
        <p:txBody>
          <a:bodyPr wrap="none">
            <a:spAutoFit/>
          </a:bodyPr>
          <a:lstStyle/>
          <a:p>
            <a:pPr algn="ctr"/>
            <a:r>
              <a:rPr lang="en-US" sz="2000" b="1" dirty="0">
                <a:solidFill>
                  <a:srgbClr val="014884"/>
                </a:solidFill>
                <a:latin typeface="Arial" panose="020B0604020202020204" pitchFamily="34" charset="0"/>
                <a:cs typeface="Arial" panose="020B0604020202020204" pitchFamily="34" charset="0"/>
              </a:rPr>
              <a:t>Restaurant</a:t>
            </a:r>
            <a:r>
              <a:rPr lang="en-US" sz="2000" b="1" dirty="0">
                <a:solidFill>
                  <a:srgbClr val="014884"/>
                </a:solidFill>
                <a:latin typeface="Calibri" panose="020F0502020204030204" pitchFamily="34" charset="0"/>
                <a:cs typeface="Calibri" panose="020F0502020204030204" pitchFamily="34" charset="0"/>
              </a:rPr>
              <a:t> </a:t>
            </a:r>
          </a:p>
          <a:p>
            <a:pPr algn="ctr"/>
            <a:r>
              <a:rPr lang="en-US" sz="2000" b="1" dirty="0">
                <a:solidFill>
                  <a:srgbClr val="014884"/>
                </a:solidFill>
                <a:latin typeface="Arial" panose="020B0604020202020204" pitchFamily="34" charset="0"/>
                <a:cs typeface="Arial" panose="020B0604020202020204" pitchFamily="34" charset="0"/>
              </a:rPr>
              <a:t>Rating</a:t>
            </a:r>
          </a:p>
        </p:txBody>
      </p:sp>
      <p:sp>
        <p:nvSpPr>
          <p:cNvPr id="13" name="Down Arrow 12">
            <a:extLst>
              <a:ext uri="{FF2B5EF4-FFF2-40B4-BE49-F238E27FC236}">
                <a16:creationId xmlns:a16="http://schemas.microsoft.com/office/drawing/2014/main" id="{E88E109E-B66A-9646-8A85-53EB33A5C9B7}"/>
              </a:ext>
            </a:extLst>
          </p:cNvPr>
          <p:cNvSpPr/>
          <p:nvPr/>
        </p:nvSpPr>
        <p:spPr>
          <a:xfrm rot="10800000" flipH="1">
            <a:off x="272640" y="3945150"/>
            <a:ext cx="552448" cy="918864"/>
          </a:xfrm>
          <a:prstGeom prst="downArrow">
            <a:avLst/>
          </a:prstGeom>
          <a:solidFill>
            <a:srgbClr val="FEC003"/>
          </a:solidFill>
          <a:ln w="6350" cap="flat">
            <a:solidFill>
              <a:srgbClr val="FEC00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highlight>
                <a:srgbClr val="FEC003"/>
              </a:highlight>
              <a:latin typeface="Arial" pitchFamily="34" charset="0"/>
              <a:cs typeface="Arial" pitchFamily="34" charset="0"/>
            </a:endParaRPr>
          </a:p>
        </p:txBody>
      </p:sp>
      <p:cxnSp>
        <p:nvCxnSpPr>
          <p:cNvPr id="14" name="Straight Arrow Connector 13">
            <a:extLst>
              <a:ext uri="{FF2B5EF4-FFF2-40B4-BE49-F238E27FC236}">
                <a16:creationId xmlns:a16="http://schemas.microsoft.com/office/drawing/2014/main" id="{7D2C3BB3-92F2-364D-9B08-40831BCC4487}"/>
              </a:ext>
            </a:extLst>
          </p:cNvPr>
          <p:cNvCxnSpPr>
            <a:cxnSpLocks/>
          </p:cNvCxnSpPr>
          <p:nvPr/>
        </p:nvCxnSpPr>
        <p:spPr>
          <a:xfrm>
            <a:off x="2432203" y="4473162"/>
            <a:ext cx="1042741" cy="0"/>
          </a:xfrm>
          <a:prstGeom prst="straightConnector1">
            <a:avLst/>
          </a:prstGeom>
          <a:ln w="3810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95779D-51B6-004F-9B50-A0FB7428EC7D}"/>
              </a:ext>
            </a:extLst>
          </p:cNvPr>
          <p:cNvSpPr/>
          <p:nvPr/>
        </p:nvSpPr>
        <p:spPr>
          <a:xfrm>
            <a:off x="4245090" y="4269297"/>
            <a:ext cx="1382110" cy="400110"/>
          </a:xfrm>
          <a:prstGeom prst="rect">
            <a:avLst/>
          </a:prstGeom>
        </p:spPr>
        <p:txBody>
          <a:bodyPr wrap="none">
            <a:spAutoFit/>
          </a:bodyPr>
          <a:lstStyle/>
          <a:p>
            <a:pPr algn="ctr"/>
            <a:r>
              <a:rPr lang="en-US" sz="2000" b="1" dirty="0">
                <a:solidFill>
                  <a:srgbClr val="014884"/>
                </a:solidFill>
                <a:latin typeface="Arial" panose="020B0604020202020204" pitchFamily="34" charset="0"/>
                <a:cs typeface="Arial" panose="020B0604020202020204" pitchFamily="34" charset="0"/>
              </a:rPr>
              <a:t>Customer</a:t>
            </a:r>
          </a:p>
        </p:txBody>
      </p:sp>
      <p:sp>
        <p:nvSpPr>
          <p:cNvPr id="16" name="Down Arrow 15">
            <a:extLst>
              <a:ext uri="{FF2B5EF4-FFF2-40B4-BE49-F238E27FC236}">
                <a16:creationId xmlns:a16="http://schemas.microsoft.com/office/drawing/2014/main" id="{15386C5C-5B5B-D346-9497-788F79103796}"/>
              </a:ext>
            </a:extLst>
          </p:cNvPr>
          <p:cNvSpPr/>
          <p:nvPr/>
        </p:nvSpPr>
        <p:spPr>
          <a:xfrm rot="10800000" flipH="1">
            <a:off x="3634964" y="3945150"/>
            <a:ext cx="552448" cy="918864"/>
          </a:xfrm>
          <a:prstGeom prst="downArrow">
            <a:avLst/>
          </a:prstGeom>
          <a:solidFill>
            <a:srgbClr val="FEC003"/>
          </a:solidFill>
          <a:ln w="6350" cap="flat">
            <a:solidFill>
              <a:srgbClr val="FEC00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highlight>
                <a:srgbClr val="FEC003"/>
              </a:highlight>
              <a:latin typeface="Arial" pitchFamily="34" charset="0"/>
              <a:cs typeface="Arial" pitchFamily="34" charset="0"/>
            </a:endParaRPr>
          </a:p>
        </p:txBody>
      </p:sp>
      <p:cxnSp>
        <p:nvCxnSpPr>
          <p:cNvPr id="18" name="Straight Arrow Connector 17">
            <a:extLst>
              <a:ext uri="{FF2B5EF4-FFF2-40B4-BE49-F238E27FC236}">
                <a16:creationId xmlns:a16="http://schemas.microsoft.com/office/drawing/2014/main" id="{2EF3B673-1921-9D44-99C5-5338300F15E3}"/>
              </a:ext>
            </a:extLst>
          </p:cNvPr>
          <p:cNvCxnSpPr>
            <a:cxnSpLocks/>
          </p:cNvCxnSpPr>
          <p:nvPr/>
        </p:nvCxnSpPr>
        <p:spPr>
          <a:xfrm>
            <a:off x="5840853" y="4469352"/>
            <a:ext cx="1042741" cy="0"/>
          </a:xfrm>
          <a:prstGeom prst="straightConnector1">
            <a:avLst/>
          </a:prstGeom>
          <a:ln w="38100"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4C612F8-3AD2-0347-9D5A-C382D3D65D90}"/>
              </a:ext>
            </a:extLst>
          </p:cNvPr>
          <p:cNvSpPr/>
          <p:nvPr/>
        </p:nvSpPr>
        <p:spPr>
          <a:xfrm>
            <a:off x="7761619" y="4269297"/>
            <a:ext cx="1255473" cy="400110"/>
          </a:xfrm>
          <a:prstGeom prst="rect">
            <a:avLst/>
          </a:prstGeom>
        </p:spPr>
        <p:txBody>
          <a:bodyPr wrap="none">
            <a:spAutoFit/>
          </a:bodyPr>
          <a:lstStyle/>
          <a:p>
            <a:pPr algn="ctr"/>
            <a:r>
              <a:rPr lang="en-US" sz="2000" b="1" dirty="0">
                <a:solidFill>
                  <a:srgbClr val="014884"/>
                </a:solidFill>
                <a:latin typeface="Arial" panose="020B0604020202020204" pitchFamily="34" charset="0"/>
                <a:cs typeface="Arial" panose="020B0604020202020204" pitchFamily="34" charset="0"/>
              </a:rPr>
              <a:t>Revenue</a:t>
            </a:r>
          </a:p>
        </p:txBody>
      </p:sp>
      <p:sp>
        <p:nvSpPr>
          <p:cNvPr id="20" name="Down Arrow 19">
            <a:extLst>
              <a:ext uri="{FF2B5EF4-FFF2-40B4-BE49-F238E27FC236}">
                <a16:creationId xmlns:a16="http://schemas.microsoft.com/office/drawing/2014/main" id="{8905C1E9-2FCA-0641-96DF-55C792ABDFD7}"/>
              </a:ext>
            </a:extLst>
          </p:cNvPr>
          <p:cNvSpPr/>
          <p:nvPr/>
        </p:nvSpPr>
        <p:spPr>
          <a:xfrm rot="10800000" flipH="1">
            <a:off x="7118862" y="3943694"/>
            <a:ext cx="552448" cy="918864"/>
          </a:xfrm>
          <a:prstGeom prst="downArrow">
            <a:avLst/>
          </a:prstGeom>
          <a:solidFill>
            <a:srgbClr val="FEC003"/>
          </a:solidFill>
          <a:ln w="6350" cap="flat">
            <a:solidFill>
              <a:srgbClr val="FEC00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highlight>
                <a:srgbClr val="FEC003"/>
              </a:highlight>
              <a:latin typeface="Arial" pitchFamily="34" charset="0"/>
              <a:cs typeface="Arial" pitchFamily="34" charset="0"/>
            </a:endParaRPr>
          </a:p>
        </p:txBody>
      </p:sp>
      <p:sp>
        <p:nvSpPr>
          <p:cNvPr id="24" name="TextBox 23">
            <a:extLst>
              <a:ext uri="{FF2B5EF4-FFF2-40B4-BE49-F238E27FC236}">
                <a16:creationId xmlns:a16="http://schemas.microsoft.com/office/drawing/2014/main" id="{5326A90E-20CC-E447-948C-67446AB548B3}"/>
              </a:ext>
            </a:extLst>
          </p:cNvPr>
          <p:cNvSpPr txBox="1"/>
          <p:nvPr/>
        </p:nvSpPr>
        <p:spPr>
          <a:xfrm>
            <a:off x="107012" y="6373396"/>
            <a:ext cx="6400800" cy="368300"/>
          </a:xfrm>
          <a:prstGeom prst="rect">
            <a:avLst/>
          </a:prstGeom>
          <a:noFill/>
          <a:ln w="6350" cap="flat">
            <a:noFill/>
            <a:miter lim="800000"/>
          </a:ln>
        </p:spPr>
        <p:txBody>
          <a:bodyPr vert="horz" wrap="square" lIns="0" tIns="0" rIns="0" bIns="0" rtlCol="0" anchor="b" anchorCtr="0">
            <a:noAutofit/>
          </a:bodyPr>
          <a:lstStyle/>
          <a:p>
            <a:pPr marL="228600" indent="-228600">
              <a:lnSpc>
                <a:spcPct val="90000"/>
              </a:lnSpc>
              <a:spcBef>
                <a:spcPct val="0"/>
              </a:spcBef>
              <a:buClr>
                <a:schemeClr val="bg2"/>
              </a:buClr>
            </a:pPr>
            <a:r>
              <a:rPr lang="en-US" sz="800" dirty="0">
                <a:hlinkClick r:id="rId2"/>
              </a:rPr>
              <a:t>http://crazyalanswampshack.com/blog/why-live-music-promotes-a-better-restaurant-dining-experience-for-everyone/</a:t>
            </a:r>
            <a:endParaRPr lang="en-US" sz="600" dirty="0">
              <a:latin typeface="Arial" panose="020B0604020202020204" pitchFamily="34" charset="0"/>
            </a:endParaRPr>
          </a:p>
        </p:txBody>
      </p:sp>
      <p:graphicFrame>
        <p:nvGraphicFramePr>
          <p:cNvPr id="25" name="Table 7">
            <a:extLst>
              <a:ext uri="{FF2B5EF4-FFF2-40B4-BE49-F238E27FC236}">
                <a16:creationId xmlns:a16="http://schemas.microsoft.com/office/drawing/2014/main" id="{73C54077-0FAC-0943-A141-F5591F847834}"/>
              </a:ext>
            </a:extLst>
          </p:cNvPr>
          <p:cNvGraphicFramePr>
            <a:graphicFrameLocks noGrp="1"/>
          </p:cNvGraphicFramePr>
          <p:nvPr>
            <p:extLst>
              <p:ext uri="{D42A27DB-BD31-4B8C-83A1-F6EECF244321}">
                <p14:modId xmlns:p14="http://schemas.microsoft.com/office/powerpoint/2010/main" val="2121323878"/>
              </p:ext>
            </p:extLst>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26" name="Rectangle 25">
            <a:extLst>
              <a:ext uri="{FF2B5EF4-FFF2-40B4-BE49-F238E27FC236}">
                <a16:creationId xmlns:a16="http://schemas.microsoft.com/office/drawing/2014/main" id="{375FD683-7231-FE43-B444-ACA70E82AF6F}"/>
              </a:ext>
            </a:extLst>
          </p:cNvPr>
          <p:cNvSpPr/>
          <p:nvPr/>
        </p:nvSpPr>
        <p:spPr>
          <a:xfrm>
            <a:off x="6070341" y="6163546"/>
            <a:ext cx="3835659"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27" name="Rectangle 26">
            <a:extLst>
              <a:ext uri="{FF2B5EF4-FFF2-40B4-BE49-F238E27FC236}">
                <a16:creationId xmlns:a16="http://schemas.microsoft.com/office/drawing/2014/main" id="{688B568E-CFAC-8C47-9358-F85AC4572DD6}"/>
              </a:ext>
            </a:extLst>
          </p:cNvPr>
          <p:cNvSpPr/>
          <p:nvPr/>
        </p:nvSpPr>
        <p:spPr>
          <a:xfrm>
            <a:off x="107012" y="6165609"/>
            <a:ext cx="3959352"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pic>
        <p:nvPicPr>
          <p:cNvPr id="21" name="Picture 20">
            <a:extLst>
              <a:ext uri="{FF2B5EF4-FFF2-40B4-BE49-F238E27FC236}">
                <a16:creationId xmlns:a16="http://schemas.microsoft.com/office/drawing/2014/main" id="{6D488660-9F3A-4CB7-A096-5831B679881D}"/>
              </a:ext>
            </a:extLst>
          </p:cNvPr>
          <p:cNvPicPr>
            <a:picLocks noChangeAspect="1"/>
          </p:cNvPicPr>
          <p:nvPr/>
        </p:nvPicPr>
        <p:blipFill>
          <a:blip r:embed="rId3"/>
          <a:stretch>
            <a:fillRect/>
          </a:stretch>
        </p:blipFill>
        <p:spPr>
          <a:xfrm>
            <a:off x="2285317" y="969317"/>
            <a:ext cx="714542" cy="848374"/>
          </a:xfrm>
          <a:prstGeom prst="rect">
            <a:avLst/>
          </a:prstGeom>
        </p:spPr>
      </p:pic>
      <p:pic>
        <p:nvPicPr>
          <p:cNvPr id="3" name="Picture 2">
            <a:extLst>
              <a:ext uri="{FF2B5EF4-FFF2-40B4-BE49-F238E27FC236}">
                <a16:creationId xmlns:a16="http://schemas.microsoft.com/office/drawing/2014/main" id="{45DE9DEF-4EF2-41FD-BC26-32376369802B}"/>
              </a:ext>
            </a:extLst>
          </p:cNvPr>
          <p:cNvPicPr>
            <a:picLocks noChangeAspect="1"/>
          </p:cNvPicPr>
          <p:nvPr/>
        </p:nvPicPr>
        <p:blipFill>
          <a:blip r:embed="rId4"/>
          <a:stretch>
            <a:fillRect/>
          </a:stretch>
        </p:blipFill>
        <p:spPr>
          <a:xfrm>
            <a:off x="7438460" y="1028938"/>
            <a:ext cx="989923" cy="915765"/>
          </a:xfrm>
          <a:prstGeom prst="rect">
            <a:avLst/>
          </a:prstGeom>
        </p:spPr>
      </p:pic>
      <p:sp>
        <p:nvSpPr>
          <p:cNvPr id="5" name="TextBox 4">
            <a:extLst>
              <a:ext uri="{FF2B5EF4-FFF2-40B4-BE49-F238E27FC236}">
                <a16:creationId xmlns:a16="http://schemas.microsoft.com/office/drawing/2014/main" id="{E38E71CD-4149-F94A-B33D-3B2F837F9326}"/>
              </a:ext>
            </a:extLst>
          </p:cNvPr>
          <p:cNvSpPr txBox="1"/>
          <p:nvPr/>
        </p:nvSpPr>
        <p:spPr>
          <a:xfrm>
            <a:off x="2614551" y="4528446"/>
            <a:ext cx="756617" cy="2492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dirty="0">
                <a:latin typeface="Arial "/>
              </a:rPr>
              <a:t>attracts</a:t>
            </a:r>
            <a:endParaRPr lang="en-US" sz="1400" dirty="0">
              <a:latin typeface="Arial "/>
            </a:endParaRPr>
          </a:p>
        </p:txBody>
      </p:sp>
      <p:sp>
        <p:nvSpPr>
          <p:cNvPr id="10" name="Rectangle 9">
            <a:extLst>
              <a:ext uri="{FF2B5EF4-FFF2-40B4-BE49-F238E27FC236}">
                <a16:creationId xmlns:a16="http://schemas.microsoft.com/office/drawing/2014/main" id="{0FD88BC7-23AE-2C43-832A-95828C5A579C}"/>
              </a:ext>
            </a:extLst>
          </p:cNvPr>
          <p:cNvSpPr/>
          <p:nvPr/>
        </p:nvSpPr>
        <p:spPr>
          <a:xfrm>
            <a:off x="5922914" y="4493227"/>
            <a:ext cx="800219" cy="369332"/>
          </a:xfrm>
          <a:prstGeom prst="rect">
            <a:avLst/>
          </a:prstGeom>
        </p:spPr>
        <p:txBody>
          <a:bodyPr wrap="none">
            <a:spAutoFit/>
          </a:bodyPr>
          <a:lstStyle/>
          <a:p>
            <a:r>
              <a:rPr lang="en-US" dirty="0">
                <a:latin typeface="Arial "/>
              </a:rPr>
              <a:t>drives</a:t>
            </a:r>
            <a:endParaRPr lang="en-US" dirty="0"/>
          </a:p>
        </p:txBody>
      </p:sp>
    </p:spTree>
    <p:extLst>
      <p:ext uri="{BB962C8B-B14F-4D97-AF65-F5344CB8AC3E}">
        <p14:creationId xmlns:p14="http://schemas.microsoft.com/office/powerpoint/2010/main" val="53152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animBg="1"/>
      <p:bldP spid="9" grpId="0"/>
      <p:bldP spid="11" grpId="0"/>
      <p:bldP spid="12" grpId="0"/>
      <p:bldP spid="13" grpId="0" animBg="1"/>
      <p:bldP spid="15" grpId="0"/>
      <p:bldP spid="16" grpId="0" animBg="1"/>
      <p:bldP spid="19" grpId="0"/>
      <p:bldP spid="20" grpId="0" animBg="1"/>
      <p:bldP spid="5"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3BF551-41BF-6E4C-9A9D-718ECE271BE3}"/>
              </a:ext>
            </a:extLst>
          </p:cNvPr>
          <p:cNvSpPr>
            <a:spLocks noGrp="1"/>
          </p:cNvSpPr>
          <p:nvPr>
            <p:ph type="body" sz="quarter" idx="20"/>
          </p:nvPr>
        </p:nvSpPr>
        <p:spPr/>
        <p:txBody>
          <a:bodyPr/>
          <a:lstStyle/>
          <a:p>
            <a:r>
              <a:rPr lang="en-US" dirty="0"/>
              <a:t>Business Interpretations - I</a:t>
            </a:r>
          </a:p>
        </p:txBody>
      </p:sp>
      <p:grpSp>
        <p:nvGrpSpPr>
          <p:cNvPr id="3" name="Group 2">
            <a:extLst>
              <a:ext uri="{FF2B5EF4-FFF2-40B4-BE49-F238E27FC236}">
                <a16:creationId xmlns:a16="http://schemas.microsoft.com/office/drawing/2014/main" id="{91719A06-23F6-499A-B4BF-F3861C8E76EE}"/>
              </a:ext>
            </a:extLst>
          </p:cNvPr>
          <p:cNvGrpSpPr/>
          <p:nvPr/>
        </p:nvGrpSpPr>
        <p:grpSpPr>
          <a:xfrm>
            <a:off x="288584" y="1762989"/>
            <a:ext cx="8557243" cy="319727"/>
            <a:chOff x="288584" y="1762989"/>
            <a:chExt cx="8557243" cy="319727"/>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4AA87E-CFEE-F04B-8D7C-A59EC4313F99}"/>
                    </a:ext>
                  </a:extLst>
                </p:cNvPr>
                <p:cNvSpPr txBox="1"/>
                <p:nvPr/>
              </p:nvSpPr>
              <p:spPr>
                <a:xfrm>
                  <a:off x="2245302" y="1762989"/>
                  <a:ext cx="6600525"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𝐴𝑣𝑒𝑟𝑎𝑔𝑒</m:t>
                        </m:r>
                        <m:r>
                          <a:rPr lang="en-US" sz="2000" b="0" i="1" smtClean="0">
                            <a:latin typeface="Cambria Math" panose="02040503050406030204" pitchFamily="18" charset="0"/>
                          </a:rPr>
                          <m:t> </m:t>
                        </m:r>
                        <m:r>
                          <a:rPr lang="en-US" sz="2000" b="0" i="1" smtClean="0">
                            <a:latin typeface="Cambria Math" panose="02040503050406030204" pitchFamily="18" charset="0"/>
                          </a:rPr>
                          <m:t>𝑅𝑎𝑡𝑖𝑛𝑔</m:t>
                        </m:r>
                        <m:r>
                          <a:rPr lang="en-US" sz="2000" b="0" i="1" smtClean="0">
                            <a:latin typeface="Cambria Math" panose="02040503050406030204" pitchFamily="18" charset="0"/>
                          </a:rPr>
                          <m:t>=3.61361+0.20552∗(</m:t>
                        </m:r>
                        <m:r>
                          <a:rPr lang="en-US" sz="2000" b="0" i="1" smtClean="0">
                            <a:latin typeface="Cambria Math" panose="02040503050406030204" pitchFamily="18" charset="0"/>
                          </a:rPr>
                          <m:t>𝐷𝑢𝑚𝑚𝑦</m:t>
                        </m:r>
                        <m:r>
                          <a:rPr lang="en-US" sz="2000" b="0" i="1" smtClean="0">
                            <a:latin typeface="Cambria Math" panose="02040503050406030204" pitchFamily="18" charset="0"/>
                          </a:rPr>
                          <m:t> </m:t>
                        </m:r>
                        <m:r>
                          <a:rPr lang="en-US" sz="2000" b="0" i="1" smtClean="0">
                            <a:latin typeface="Cambria Math" panose="02040503050406030204" pitchFamily="18" charset="0"/>
                          </a:rPr>
                          <m:t>𝐿𝑖𝑣𝑒</m:t>
                        </m:r>
                        <m:r>
                          <a:rPr lang="en-US" sz="2000" b="0" i="1" smtClean="0">
                            <a:latin typeface="Cambria Math" panose="02040503050406030204" pitchFamily="18" charset="0"/>
                          </a:rPr>
                          <m:t>)</m:t>
                        </m:r>
                      </m:oMath>
                    </m:oMathPara>
                  </a14:m>
                  <a:endParaRPr lang="en-US" sz="2000" dirty="0">
                    <a:latin typeface="Arial "/>
                  </a:endParaRPr>
                </a:p>
              </p:txBody>
            </p:sp>
          </mc:Choice>
          <mc:Fallback xmlns="">
            <p:sp>
              <p:nvSpPr>
                <p:cNvPr id="5" name="TextBox 4">
                  <a:extLst>
                    <a:ext uri="{FF2B5EF4-FFF2-40B4-BE49-F238E27FC236}">
                      <a16:creationId xmlns:a16="http://schemas.microsoft.com/office/drawing/2014/main" id="{684AA87E-CFEE-F04B-8D7C-A59EC4313F99}"/>
                    </a:ext>
                  </a:extLst>
                </p:cNvPr>
                <p:cNvSpPr txBox="1">
                  <a:spLocks noRot="1" noChangeAspect="1" noMove="1" noResize="1" noEditPoints="1" noAdjustHandles="1" noChangeArrowheads="1" noChangeShapeType="1" noTextEdit="1"/>
                </p:cNvSpPr>
                <p:nvPr/>
              </p:nvSpPr>
              <p:spPr>
                <a:xfrm>
                  <a:off x="2245302" y="1762989"/>
                  <a:ext cx="6600525" cy="276999"/>
                </a:xfrm>
                <a:prstGeom prst="rect">
                  <a:avLst/>
                </a:prstGeom>
                <a:blipFill>
                  <a:blip r:embed="rId2"/>
                  <a:stretch>
                    <a:fillRect t="-17391" b="-39130"/>
                  </a:stretch>
                </a:blipFill>
                <a:ln w="6350" cap="flat">
                  <a:noFill/>
                  <a:miter lim="800000"/>
                </a:ln>
              </p:spPr>
              <p:txBody>
                <a:bodyPr/>
                <a:lstStyle/>
                <a:p>
                  <a:r>
                    <a:rPr lang="en-US">
                      <a:noFill/>
                    </a:rPr>
                    <a:t> </a:t>
                  </a:r>
                </a:p>
              </p:txBody>
            </p:sp>
          </mc:Fallback>
        </mc:AlternateContent>
        <p:sp>
          <p:nvSpPr>
            <p:cNvPr id="6" name="TextBox 5">
              <a:extLst>
                <a:ext uri="{FF2B5EF4-FFF2-40B4-BE49-F238E27FC236}">
                  <a16:creationId xmlns:a16="http://schemas.microsoft.com/office/drawing/2014/main" id="{698FB42F-CD2D-C247-A51D-ED1D4342E52A}"/>
                </a:ext>
              </a:extLst>
            </p:cNvPr>
            <p:cNvSpPr txBox="1"/>
            <p:nvPr/>
          </p:nvSpPr>
          <p:spPr>
            <a:xfrm>
              <a:off x="288584" y="1805717"/>
              <a:ext cx="1396216"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Equation 1:</a:t>
              </a:r>
            </a:p>
          </p:txBody>
        </p:sp>
      </p:grpSp>
      <p:grpSp>
        <p:nvGrpSpPr>
          <p:cNvPr id="7" name="Group 6">
            <a:extLst>
              <a:ext uri="{FF2B5EF4-FFF2-40B4-BE49-F238E27FC236}">
                <a16:creationId xmlns:a16="http://schemas.microsoft.com/office/drawing/2014/main" id="{CAB46CF4-BC44-4AEE-AEC7-F53E14C98580}"/>
              </a:ext>
            </a:extLst>
          </p:cNvPr>
          <p:cNvGrpSpPr/>
          <p:nvPr/>
        </p:nvGrpSpPr>
        <p:grpSpPr>
          <a:xfrm>
            <a:off x="136284" y="3833013"/>
            <a:ext cx="9605374" cy="1129540"/>
            <a:chOff x="176040" y="4058297"/>
            <a:chExt cx="9605374" cy="1129540"/>
          </a:xfrm>
        </p:grpSpPr>
        <p:sp>
          <p:nvSpPr>
            <p:cNvPr id="8" name="TextBox 7">
              <a:extLst>
                <a:ext uri="{FF2B5EF4-FFF2-40B4-BE49-F238E27FC236}">
                  <a16:creationId xmlns:a16="http://schemas.microsoft.com/office/drawing/2014/main" id="{52E0A317-1950-DE47-A2A2-7FE122F2AB6D}"/>
                </a:ext>
              </a:extLst>
            </p:cNvPr>
            <p:cNvSpPr txBox="1"/>
            <p:nvPr/>
          </p:nvSpPr>
          <p:spPr>
            <a:xfrm>
              <a:off x="176040" y="4058297"/>
              <a:ext cx="3406140" cy="1129540"/>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3600" dirty="0">
                  <a:solidFill>
                    <a:srgbClr val="FEC003"/>
                  </a:solidFill>
                  <a:latin typeface="Arial "/>
                </a:rPr>
                <a:t>95% </a:t>
              </a:r>
            </a:p>
            <a:p>
              <a:pPr algn="ctr">
                <a:lnSpc>
                  <a:spcPct val="90000"/>
                </a:lnSpc>
                <a:spcBef>
                  <a:spcPts val="600"/>
                </a:spcBef>
                <a:buClr>
                  <a:schemeClr val="bg2"/>
                </a:buClr>
              </a:pPr>
              <a:r>
                <a:rPr lang="en-US" sz="2000" dirty="0">
                  <a:latin typeface="Arial "/>
                </a:rPr>
                <a:t>Confident about significance of Dummy Live </a:t>
              </a:r>
            </a:p>
          </p:txBody>
        </p:sp>
        <p:sp>
          <p:nvSpPr>
            <p:cNvPr id="10" name="TextBox 9">
              <a:extLst>
                <a:ext uri="{FF2B5EF4-FFF2-40B4-BE49-F238E27FC236}">
                  <a16:creationId xmlns:a16="http://schemas.microsoft.com/office/drawing/2014/main" id="{8277CB67-538E-E646-8657-8D90CEE293D5}"/>
                </a:ext>
              </a:extLst>
            </p:cNvPr>
            <p:cNvSpPr txBox="1"/>
            <p:nvPr/>
          </p:nvSpPr>
          <p:spPr>
            <a:xfrm>
              <a:off x="3753016" y="4346068"/>
              <a:ext cx="6028398" cy="5539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sz="2000" dirty="0">
                  <a:solidFill>
                    <a:schemeClr val="bg1">
                      <a:lumMod val="65000"/>
                    </a:schemeClr>
                  </a:solidFill>
                  <a:latin typeface="Arial "/>
                </a:rPr>
                <a:t>Live Music Bars tend to have </a:t>
              </a:r>
              <a:r>
                <a:rPr lang="en-US" sz="2000" b="1" dirty="0">
                  <a:solidFill>
                    <a:srgbClr val="014884"/>
                  </a:solidFill>
                  <a:latin typeface="Arial "/>
                </a:rPr>
                <a:t>higher average rating </a:t>
              </a:r>
              <a:r>
                <a:rPr lang="en-US" sz="2000" dirty="0">
                  <a:solidFill>
                    <a:schemeClr val="bg1">
                      <a:lumMod val="65000"/>
                    </a:schemeClr>
                  </a:solidFill>
                  <a:latin typeface="Arial "/>
                </a:rPr>
                <a:t>compared to Bars with no live music</a:t>
              </a:r>
              <a:endParaRPr lang="en-US" sz="2000" dirty="0">
                <a:latin typeface="Arial "/>
              </a:endParaRPr>
            </a:p>
          </p:txBody>
        </p:sp>
      </p:grpSp>
      <p:sp>
        <p:nvSpPr>
          <p:cNvPr id="15" name="TextBox 14">
            <a:extLst>
              <a:ext uri="{FF2B5EF4-FFF2-40B4-BE49-F238E27FC236}">
                <a16:creationId xmlns:a16="http://schemas.microsoft.com/office/drawing/2014/main" id="{184C114A-2AD3-3C42-820B-F9ADEDD14F31}"/>
              </a:ext>
            </a:extLst>
          </p:cNvPr>
          <p:cNvSpPr txBox="1"/>
          <p:nvPr/>
        </p:nvSpPr>
        <p:spPr>
          <a:xfrm>
            <a:off x="288584" y="1198269"/>
            <a:ext cx="8972008" cy="2769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sz="2000" b="1" dirty="0">
                <a:latin typeface="Arial "/>
              </a:rPr>
              <a:t>Business Query:   </a:t>
            </a:r>
            <a:r>
              <a:rPr lang="en-US" sz="2000" dirty="0">
                <a:latin typeface="Arial "/>
              </a:rPr>
              <a:t>Does presence of live music has impact on average rating?</a:t>
            </a:r>
          </a:p>
        </p:txBody>
      </p:sp>
      <p:sp>
        <p:nvSpPr>
          <p:cNvPr id="16" name="Left Brace 15">
            <a:extLst>
              <a:ext uri="{FF2B5EF4-FFF2-40B4-BE49-F238E27FC236}">
                <a16:creationId xmlns:a16="http://schemas.microsoft.com/office/drawing/2014/main" id="{808B4331-2722-5247-8E24-D07BAB9B1D68}"/>
              </a:ext>
            </a:extLst>
          </p:cNvPr>
          <p:cNvSpPr/>
          <p:nvPr/>
        </p:nvSpPr>
        <p:spPr>
          <a:xfrm>
            <a:off x="3406140" y="2490513"/>
            <a:ext cx="331488" cy="914400"/>
          </a:xfrm>
          <a:prstGeom prst="leftBrace">
            <a:avLst/>
          </a:prstGeom>
          <a:ln w="6350" cap="flat">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5476D95-C1AE-5849-B6DD-57E305C76CFE}"/>
              </a:ext>
            </a:extLst>
          </p:cNvPr>
          <p:cNvSpPr/>
          <p:nvPr/>
        </p:nvSpPr>
        <p:spPr>
          <a:xfrm>
            <a:off x="1982412" y="2766654"/>
            <a:ext cx="1531188" cy="369332"/>
          </a:xfrm>
          <a:prstGeom prst="rect">
            <a:avLst/>
          </a:prstGeom>
        </p:spPr>
        <p:txBody>
          <a:bodyPr wrap="none">
            <a:spAutoFit/>
          </a:bodyPr>
          <a:lstStyle/>
          <a:p>
            <a:r>
              <a:rPr lang="en-US" dirty="0">
                <a:latin typeface="Arial "/>
              </a:rPr>
              <a:t>Dummy Live </a:t>
            </a:r>
            <a:endParaRPr lang="en-US" dirty="0"/>
          </a:p>
        </p:txBody>
      </p:sp>
      <p:sp>
        <p:nvSpPr>
          <p:cNvPr id="18" name="Rectangle 17">
            <a:extLst>
              <a:ext uri="{FF2B5EF4-FFF2-40B4-BE49-F238E27FC236}">
                <a16:creationId xmlns:a16="http://schemas.microsoft.com/office/drawing/2014/main" id="{C8186E2A-ED92-BC4B-8CD7-1BBFA9320798}"/>
              </a:ext>
            </a:extLst>
          </p:cNvPr>
          <p:cNvSpPr/>
          <p:nvPr/>
        </p:nvSpPr>
        <p:spPr>
          <a:xfrm>
            <a:off x="3753016" y="2305847"/>
            <a:ext cx="3031599" cy="369332"/>
          </a:xfrm>
          <a:prstGeom prst="rect">
            <a:avLst/>
          </a:prstGeom>
        </p:spPr>
        <p:txBody>
          <a:bodyPr wrap="none">
            <a:spAutoFit/>
          </a:bodyPr>
          <a:lstStyle/>
          <a:p>
            <a:r>
              <a:rPr lang="en-US" dirty="0">
                <a:latin typeface="Arial "/>
              </a:rPr>
              <a:t>1 : If the Bar has Live music</a:t>
            </a:r>
            <a:endParaRPr lang="en-US" dirty="0"/>
          </a:p>
        </p:txBody>
      </p:sp>
      <p:sp>
        <p:nvSpPr>
          <p:cNvPr id="19" name="Rectangle 18">
            <a:extLst>
              <a:ext uri="{FF2B5EF4-FFF2-40B4-BE49-F238E27FC236}">
                <a16:creationId xmlns:a16="http://schemas.microsoft.com/office/drawing/2014/main" id="{097A7B84-EE8D-2745-B315-421EB7C1FA2C}"/>
              </a:ext>
            </a:extLst>
          </p:cNvPr>
          <p:cNvSpPr/>
          <p:nvPr/>
        </p:nvSpPr>
        <p:spPr>
          <a:xfrm>
            <a:off x="3753016" y="3195328"/>
            <a:ext cx="3967753" cy="369332"/>
          </a:xfrm>
          <a:prstGeom prst="rect">
            <a:avLst/>
          </a:prstGeom>
        </p:spPr>
        <p:txBody>
          <a:bodyPr wrap="none">
            <a:spAutoFit/>
          </a:bodyPr>
          <a:lstStyle/>
          <a:p>
            <a:r>
              <a:rPr lang="en-US" dirty="0">
                <a:latin typeface="Arial "/>
              </a:rPr>
              <a:t>0 : If the Bar doesn’t have Live music</a:t>
            </a:r>
            <a:endParaRPr lang="en-US" dirty="0"/>
          </a:p>
        </p:txBody>
      </p:sp>
      <p:graphicFrame>
        <p:nvGraphicFramePr>
          <p:cNvPr id="20" name="Table 7">
            <a:extLst>
              <a:ext uri="{FF2B5EF4-FFF2-40B4-BE49-F238E27FC236}">
                <a16:creationId xmlns:a16="http://schemas.microsoft.com/office/drawing/2014/main" id="{F09A3048-975D-9044-8F68-1277616182A2}"/>
              </a:ext>
            </a:extLst>
          </p:cNvPr>
          <p:cNvGraphicFramePr>
            <a:graphicFrameLocks noGrp="1"/>
          </p:cNvGraphicFramePr>
          <p:nvPr>
            <p:extLst>
              <p:ext uri="{D42A27DB-BD31-4B8C-83A1-F6EECF244321}">
                <p14:modId xmlns:p14="http://schemas.microsoft.com/office/powerpoint/2010/main" val="2121323878"/>
              </p:ext>
            </p:extLst>
          </p:nvPr>
        </p:nvGraphicFramePr>
        <p:xfrm>
          <a:off x="158198" y="6178789"/>
          <a:ext cx="9747800" cy="369887"/>
        </p:xfrm>
        <a:graphic>
          <a:graphicData uri="http://schemas.openxmlformats.org/drawingml/2006/table">
            <a:tbl>
              <a:tblPr firstRow="1" bandRow="1">
                <a:tableStyleId>{5C22544A-7EE6-4342-B048-85BDC9FD1C3A}</a:tableStyleId>
              </a:tblPr>
              <a:tblGrid>
                <a:gridCol w="1949560">
                  <a:extLst>
                    <a:ext uri="{9D8B030D-6E8A-4147-A177-3AD203B41FA5}">
                      <a16:colId xmlns:a16="http://schemas.microsoft.com/office/drawing/2014/main" val="937873163"/>
                    </a:ext>
                  </a:extLst>
                </a:gridCol>
                <a:gridCol w="1949560">
                  <a:extLst>
                    <a:ext uri="{9D8B030D-6E8A-4147-A177-3AD203B41FA5}">
                      <a16:colId xmlns:a16="http://schemas.microsoft.com/office/drawing/2014/main" val="2988028569"/>
                    </a:ext>
                  </a:extLst>
                </a:gridCol>
                <a:gridCol w="1949560">
                  <a:extLst>
                    <a:ext uri="{9D8B030D-6E8A-4147-A177-3AD203B41FA5}">
                      <a16:colId xmlns:a16="http://schemas.microsoft.com/office/drawing/2014/main" val="4144680225"/>
                    </a:ext>
                  </a:extLst>
                </a:gridCol>
                <a:gridCol w="1949560">
                  <a:extLst>
                    <a:ext uri="{9D8B030D-6E8A-4147-A177-3AD203B41FA5}">
                      <a16:colId xmlns:a16="http://schemas.microsoft.com/office/drawing/2014/main" val="3385913589"/>
                    </a:ext>
                  </a:extLst>
                </a:gridCol>
                <a:gridCol w="1949560">
                  <a:extLst>
                    <a:ext uri="{9D8B030D-6E8A-4147-A177-3AD203B41FA5}">
                      <a16:colId xmlns:a16="http://schemas.microsoft.com/office/drawing/2014/main" val="1046020088"/>
                    </a:ext>
                  </a:extLst>
                </a:gridCol>
              </a:tblGrid>
              <a:tr h="369887">
                <a:tc>
                  <a:txBody>
                    <a:bodyPr/>
                    <a:lstStyle/>
                    <a:p>
                      <a:pPr algn="ctr"/>
                      <a:r>
                        <a:rPr lang="en-US" sz="1200" dirty="0"/>
                        <a:t>Business Problem</a:t>
                      </a:r>
                    </a:p>
                  </a:txBody>
                  <a:tcPr anchor="ctr">
                    <a:solidFill>
                      <a:srgbClr val="014884"/>
                    </a:solidFill>
                  </a:tcPr>
                </a:tc>
                <a:tc>
                  <a:txBody>
                    <a:bodyPr/>
                    <a:lstStyle/>
                    <a:p>
                      <a:pPr algn="ctr"/>
                      <a:r>
                        <a:rPr lang="en-US" sz="1200" dirty="0"/>
                        <a:t>Motivation</a:t>
                      </a:r>
                    </a:p>
                  </a:txBody>
                  <a:tcPr anchor="ctr">
                    <a:solidFill>
                      <a:srgbClr val="01488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Approach &amp; Analyses</a:t>
                      </a:r>
                    </a:p>
                  </a:txBody>
                  <a:tcPr anchor="ctr">
                    <a:solidFill>
                      <a:srgbClr val="014884"/>
                    </a:solidFill>
                  </a:tcPr>
                </a:tc>
                <a:tc>
                  <a:txBody>
                    <a:bodyPr/>
                    <a:lstStyle/>
                    <a:p>
                      <a:pPr algn="ctr"/>
                      <a:r>
                        <a:rPr lang="en-US" sz="1200" dirty="0"/>
                        <a:t>Business Actions</a:t>
                      </a:r>
                    </a:p>
                  </a:txBody>
                  <a:tcPr anchor="ctr">
                    <a:solidFill>
                      <a:srgbClr val="014884"/>
                    </a:solidFill>
                  </a:tcPr>
                </a:tc>
                <a:tc>
                  <a:txBody>
                    <a:bodyPr/>
                    <a:lstStyle/>
                    <a:p>
                      <a:pPr algn="ctr"/>
                      <a:r>
                        <a:rPr lang="en-US" sz="1200" dirty="0"/>
                        <a:t>Limitations</a:t>
                      </a:r>
                    </a:p>
                  </a:txBody>
                  <a:tcPr anchor="ctr">
                    <a:solidFill>
                      <a:srgbClr val="014884"/>
                    </a:solidFill>
                  </a:tcPr>
                </a:tc>
                <a:extLst>
                  <a:ext uri="{0D108BD9-81ED-4DB2-BD59-A6C34878D82A}">
                    <a16:rowId xmlns:a16="http://schemas.microsoft.com/office/drawing/2014/main" val="1160335621"/>
                  </a:ext>
                </a:extLst>
              </a:tr>
            </a:tbl>
          </a:graphicData>
        </a:graphic>
      </p:graphicFrame>
      <p:sp>
        <p:nvSpPr>
          <p:cNvPr id="21" name="Rectangle 20">
            <a:extLst>
              <a:ext uri="{FF2B5EF4-FFF2-40B4-BE49-F238E27FC236}">
                <a16:creationId xmlns:a16="http://schemas.microsoft.com/office/drawing/2014/main" id="{D0077184-BA5E-5B47-B9C0-7B729BD03582}"/>
              </a:ext>
            </a:extLst>
          </p:cNvPr>
          <p:cNvSpPr/>
          <p:nvPr/>
        </p:nvSpPr>
        <p:spPr>
          <a:xfrm>
            <a:off x="6070341" y="6163546"/>
            <a:ext cx="3835659" cy="369887"/>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
        <p:nvSpPr>
          <p:cNvPr id="22" name="Rectangle 21">
            <a:extLst>
              <a:ext uri="{FF2B5EF4-FFF2-40B4-BE49-F238E27FC236}">
                <a16:creationId xmlns:a16="http://schemas.microsoft.com/office/drawing/2014/main" id="{05A5B388-2866-5F42-88A5-22F6D1DA105D}"/>
              </a:ext>
            </a:extLst>
          </p:cNvPr>
          <p:cNvSpPr/>
          <p:nvPr/>
        </p:nvSpPr>
        <p:spPr>
          <a:xfrm>
            <a:off x="109594" y="6165609"/>
            <a:ext cx="3959352" cy="365760"/>
          </a:xfrm>
          <a:prstGeom prst="rect">
            <a:avLst/>
          </a:prstGeom>
          <a:solidFill>
            <a:srgbClr val="F5F1E7">
              <a:alpha val="87000"/>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6385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05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1&quot;&gt;&lt;elem m_fUsage=&quot;1.00000000000000000000E+00&quot;&gt;&lt;m_msothmcolidx val=&quot;0&quot;/&gt;&lt;m_rgb r=&quot;4B&quot; g=&quot;39&quot; b=&quot;00&quot;/&gt;&lt;m_nBrightness endver=&quot;26206&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FExL3jV_0mPZg0DK61pV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Gc6svkO4cyW8PKrJ4Q0RZ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NATVkhr9sCQzUkFVEkmT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DZ36gJU1yVdzYHodF1du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tvSeeh30a8AT4cug3Db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92mjCQNSseA2VSvffMhQS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defPPr algn="ctr">
          <a:lnSpc>
            <a:spcPct val="90000"/>
          </a:lnSpc>
          <a:spcBef>
            <a:spcPts val="900"/>
          </a:spcBef>
          <a:defRPr sz="140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err="1" smtClean="0">
            <a:latin typeface="Arial "/>
          </a:defRPr>
        </a:defPPr>
      </a:lstStyle>
    </a:txDef>
  </a:objectDefaults>
  <a:extraClrSchemeLst/>
  <a:custClrLst>
    <a:custClr name="Custom Color 1">
      <a:srgbClr val="9B1717"/>
    </a:custClr>
    <a:custClr name="Custom Color 2">
      <a:srgbClr val="DCDC00"/>
    </a:custClr>
    <a:custClr name="Custom Color 3">
      <a:srgbClr val="289055"/>
    </a:custClr>
  </a:custClrLst>
</a:theme>
</file>

<file path=ppt/theme/theme3.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4.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Format_Library</Template>
  <TotalTime>0</TotalTime>
  <Words>1531</Words>
  <Application>Microsoft Office PowerPoint</Application>
  <PresentationFormat>A4 Paper (210x297 mm)</PresentationFormat>
  <Paragraphs>324</Paragraphs>
  <Slides>26</Slides>
  <Notes>9</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26</vt:i4>
      </vt:variant>
    </vt:vector>
  </HeadingPairs>
  <TitlesOfParts>
    <vt:vector size="41" baseType="lpstr">
      <vt:lpstr>Arial</vt:lpstr>
      <vt:lpstr>Arial </vt:lpstr>
      <vt:lpstr>Calibri</vt:lpstr>
      <vt:lpstr>Calibri Light</vt:lpstr>
      <vt:lpstr>Cambria Math</vt:lpstr>
      <vt:lpstr>FontAwesome</vt:lpstr>
      <vt:lpstr>Roboto</vt:lpstr>
      <vt:lpstr>Roboto Condensed</vt:lpstr>
      <vt:lpstr>Roboto Medium</vt:lpstr>
      <vt:lpstr>Verdana</vt:lpstr>
      <vt:lpstr>Wingdings</vt:lpstr>
      <vt:lpstr>Custom Design</vt:lpstr>
      <vt:lpstr>Blank</vt:lpstr>
      <vt:lpstr>1_Custom Design</vt:lpstr>
      <vt:lpstr>think-cell Slide</vt:lpstr>
      <vt:lpstr>Impact of Live Music in  New York Bars</vt:lpstr>
      <vt:lpstr>Team and Agenda</vt:lpstr>
      <vt:lpstr>PowerPoint Presentation</vt:lpstr>
      <vt:lpstr>Live music promotes better dining experience</vt:lpstr>
      <vt:lpstr>PowerPoint Presentation</vt:lpstr>
      <vt:lpstr>PowerPoint Presentation</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PowerPoint Presentation</vt:lpstr>
      <vt:lpstr>Thank You</vt:lpstr>
      <vt:lpstr>Appendix</vt:lpstr>
      <vt:lpstr>PowerPoint Presentation</vt:lpstr>
      <vt:lpstr>PowerPoint Presentation</vt:lpstr>
      <vt:lpstr>PowerPoint Presentation</vt:lpstr>
      <vt:lpstr>PowerPoint Presentation</vt:lpstr>
      <vt:lpstr>City has an active nightlife  Large number of bars, Hence huge data points  Variations in bars is also high </vt:lpstr>
      <vt:lpstr>PowerPoint Presentation</vt:lpstr>
      <vt:lpstr>https://www.sciencedaily.com/releases/2016/07/160728125306.htm - This link said that music makes beer taste better. → Happy Customers  https://www.sciencedaily.com/releases/2008/07/080718180723.htm - This link said that music makes you drink more in less time in a bar → More Sales. Happy You!!!   https://restaurant.org/Articles/Operations/How-music-establishes-mood-and-drives-restaurant-p - examples are sports bars, where music from TVs highlighting action in the game provides a fitting soundtrack to the hustle and bustle of a lively crowd. At the other extreme are steakhouses and fine dining establishments. Here, the desired sonic mood is one that establishes a sense of calm and relaxation, one befitting a larger proportion of mature patrons.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heading</dc:title>
  <dc:creator/>
  <cp:lastModifiedBy/>
  <cp:revision>9</cp:revision>
  <dcterms:created xsi:type="dcterms:W3CDTF">2015-01-11T09:05:14Z</dcterms:created>
  <dcterms:modified xsi:type="dcterms:W3CDTF">2019-12-03T07:22:21Z</dcterms:modified>
  <cp:category>112013</cp:category>
</cp:coreProperties>
</file>